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7" r:id="rId9"/>
    <p:sldId id="274" r:id="rId10"/>
    <p:sldId id="271" r:id="rId11"/>
    <p:sldId id="273" r:id="rId12"/>
    <p:sldId id="272" r:id="rId13"/>
    <p:sldId id="275" r:id="rId14"/>
    <p:sldId id="276" r:id="rId15"/>
    <p:sldId id="278" r:id="rId16"/>
    <p:sldId id="265" r:id="rId17"/>
    <p:sldId id="279" r:id="rId18"/>
    <p:sldId id="286" r:id="rId19"/>
    <p:sldId id="287" r:id="rId20"/>
    <p:sldId id="289" r:id="rId21"/>
    <p:sldId id="291" r:id="rId22"/>
    <p:sldId id="293" r:id="rId23"/>
    <p:sldId id="280" r:id="rId24"/>
    <p:sldId id="283" r:id="rId25"/>
    <p:sldId id="284" r:id="rId26"/>
    <p:sldId id="285" r:id="rId27"/>
    <p:sldId id="294" r:id="rId28"/>
    <p:sldId id="282" r:id="rId2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F6C182-8DA2-4807-8707-817C1DDF5647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B0878F8-F0D5-4692-BC6D-C2AF71C76C3A}">
      <dgm:prSet phldrT="[Text]" custT="1"/>
      <dgm:spPr/>
      <dgm:t>
        <a:bodyPr/>
        <a:lstStyle/>
        <a:p>
          <a:r>
            <a:rPr lang="th-TH" sz="3600" b="1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ฝึก ๑</a:t>
          </a:r>
          <a:endParaRPr lang="en-US" sz="3600" b="1" dirty="0">
            <a:solidFill>
              <a:srgbClr val="7030A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6505D8AE-664E-470C-91F8-9ED679713513}" type="parTrans" cxnId="{586C9238-E5B5-401D-98C3-BC3CA26C48B0}">
      <dgm:prSet/>
      <dgm:spPr/>
      <dgm:t>
        <a:bodyPr/>
        <a:lstStyle/>
        <a:p>
          <a:endParaRPr lang="en-US"/>
        </a:p>
      </dgm:t>
    </dgm:pt>
    <dgm:pt modelId="{A33DD940-9C70-498D-BA39-5D67AE649544}" type="sibTrans" cxnId="{586C9238-E5B5-401D-98C3-BC3CA26C48B0}">
      <dgm:prSet/>
      <dgm:spPr/>
      <dgm:t>
        <a:bodyPr/>
        <a:lstStyle/>
        <a:p>
          <a:endParaRPr lang="en-US"/>
        </a:p>
      </dgm:t>
    </dgm:pt>
    <dgm:pt modelId="{9047C6CB-7267-44DC-A463-623B2CC4A151}">
      <dgm:prSet phldrT="[Text]" custT="1"/>
      <dgm:spPr/>
      <dgm:t>
        <a:bodyPr/>
        <a:lstStyle/>
        <a:p>
          <a:r>
            <a:rPr lang="th-TH" sz="3600" b="1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ฝึก ๒ </a:t>
          </a:r>
          <a:endParaRPr lang="en-US" sz="3600" b="1" dirty="0">
            <a:solidFill>
              <a:schemeClr val="accent1">
                <a:lumMod val="75000"/>
              </a:schemeClr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07F216F8-4FD3-4031-A5A0-3766BDF1A0E6}" type="parTrans" cxnId="{8D59C89B-D291-463C-B67A-770E6561982B}">
      <dgm:prSet/>
      <dgm:spPr/>
      <dgm:t>
        <a:bodyPr/>
        <a:lstStyle/>
        <a:p>
          <a:endParaRPr lang="en-US"/>
        </a:p>
      </dgm:t>
    </dgm:pt>
    <dgm:pt modelId="{C9B97F53-0A2B-4BB4-8C59-F56D4051FAAD}" type="sibTrans" cxnId="{8D59C89B-D291-463C-B67A-770E6561982B}">
      <dgm:prSet/>
      <dgm:spPr/>
      <dgm:t>
        <a:bodyPr/>
        <a:lstStyle/>
        <a:p>
          <a:endParaRPr lang="en-US"/>
        </a:p>
      </dgm:t>
    </dgm:pt>
    <dgm:pt modelId="{F765198A-6F07-43BB-BBA5-435D9734EEB3}">
      <dgm:prSet phldrT="[Text]" custT="1"/>
      <dgm:spPr/>
      <dgm:t>
        <a:bodyPr/>
        <a:lstStyle/>
        <a:p>
          <a:r>
            <a:rPr lang="th-TH" sz="3600" b="1" dirty="0">
              <a:solidFill>
                <a:schemeClr val="accent6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ฝึก ๓</a:t>
          </a:r>
          <a:endParaRPr lang="en-US" sz="3600" b="1" dirty="0">
            <a:solidFill>
              <a:schemeClr val="accent6">
                <a:lumMod val="50000"/>
              </a:schemeClr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6AB41A6C-4F1C-4A16-8AD7-A8CE7D290324}" type="parTrans" cxnId="{FF34BCA3-0B5F-414C-8A60-2657FB52A3BE}">
      <dgm:prSet/>
      <dgm:spPr/>
      <dgm:t>
        <a:bodyPr/>
        <a:lstStyle/>
        <a:p>
          <a:endParaRPr lang="en-US"/>
        </a:p>
      </dgm:t>
    </dgm:pt>
    <dgm:pt modelId="{8FBBA8F4-2F80-4E6E-A4B2-DD52FD49739A}" type="sibTrans" cxnId="{FF34BCA3-0B5F-414C-8A60-2657FB52A3BE}">
      <dgm:prSet/>
      <dgm:spPr/>
      <dgm:t>
        <a:bodyPr/>
        <a:lstStyle/>
        <a:p>
          <a:endParaRPr lang="en-US"/>
        </a:p>
      </dgm:t>
    </dgm:pt>
    <dgm:pt modelId="{F8E18259-6032-42D0-BF77-2B4F812725C6}" type="pres">
      <dgm:prSet presAssocID="{3FF6C182-8DA2-4807-8707-817C1DDF5647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764A3FE5-93C7-4BEC-8064-5CDE3ED9A490}" type="pres">
      <dgm:prSet presAssocID="{6B0878F8-F0D5-4692-BC6D-C2AF71C76C3A}" presName="Accent1" presStyleCnt="0"/>
      <dgm:spPr/>
    </dgm:pt>
    <dgm:pt modelId="{23D2FD45-C360-4C55-9C76-433ED2AA4A28}" type="pres">
      <dgm:prSet presAssocID="{6B0878F8-F0D5-4692-BC6D-C2AF71C76C3A}" presName="Accent" presStyleLbl="node1" presStyleIdx="0" presStyleCnt="3" custLinFactNeighborX="-690" custLinFactNeighborY="-8141"/>
      <dgm:spPr/>
    </dgm:pt>
    <dgm:pt modelId="{3408EF35-5DF4-496F-8038-81D1226A6A42}" type="pres">
      <dgm:prSet presAssocID="{6B0878F8-F0D5-4692-BC6D-C2AF71C76C3A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BC836C3D-0A74-4150-AB4F-E7DF8D812533}" type="pres">
      <dgm:prSet presAssocID="{9047C6CB-7267-44DC-A463-623B2CC4A151}" presName="Accent2" presStyleCnt="0"/>
      <dgm:spPr/>
    </dgm:pt>
    <dgm:pt modelId="{10D9557D-0EB0-4942-8A64-8013BEF7AE37}" type="pres">
      <dgm:prSet presAssocID="{9047C6CB-7267-44DC-A463-623B2CC4A151}" presName="Accent" presStyleLbl="node1" presStyleIdx="1" presStyleCnt="3"/>
      <dgm:spPr/>
    </dgm:pt>
    <dgm:pt modelId="{EAE9EE37-FD8D-4FBC-8C10-772993B752AE}" type="pres">
      <dgm:prSet presAssocID="{9047C6CB-7267-44DC-A463-623B2CC4A151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E07A8E7C-E4A8-4426-A8CF-222456483ADA}" type="pres">
      <dgm:prSet presAssocID="{F765198A-6F07-43BB-BBA5-435D9734EEB3}" presName="Accent3" presStyleCnt="0"/>
      <dgm:spPr/>
    </dgm:pt>
    <dgm:pt modelId="{4E40D3F1-C154-4366-B85F-3118B1838F5E}" type="pres">
      <dgm:prSet presAssocID="{F765198A-6F07-43BB-BBA5-435D9734EEB3}" presName="Accent" presStyleLbl="node1" presStyleIdx="2" presStyleCnt="3"/>
      <dgm:spPr/>
    </dgm:pt>
    <dgm:pt modelId="{EE04E52C-77F6-4C64-9133-5F3D12CE77D8}" type="pres">
      <dgm:prSet presAssocID="{F765198A-6F07-43BB-BBA5-435D9734EEB3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586C9238-E5B5-401D-98C3-BC3CA26C48B0}" srcId="{3FF6C182-8DA2-4807-8707-817C1DDF5647}" destId="{6B0878F8-F0D5-4692-BC6D-C2AF71C76C3A}" srcOrd="0" destOrd="0" parTransId="{6505D8AE-664E-470C-91F8-9ED679713513}" sibTransId="{A33DD940-9C70-498D-BA39-5D67AE649544}"/>
    <dgm:cxn modelId="{7C44FA70-8F6A-4959-B9EA-500BD536F874}" type="presOf" srcId="{6B0878F8-F0D5-4692-BC6D-C2AF71C76C3A}" destId="{3408EF35-5DF4-496F-8038-81D1226A6A42}" srcOrd="0" destOrd="0" presId="urn:microsoft.com/office/officeart/2009/layout/CircleArrowProcess"/>
    <dgm:cxn modelId="{3DA5078E-1114-4E3D-8D8D-D597ED611F67}" type="presOf" srcId="{3FF6C182-8DA2-4807-8707-817C1DDF5647}" destId="{F8E18259-6032-42D0-BF77-2B4F812725C6}" srcOrd="0" destOrd="0" presId="urn:microsoft.com/office/officeart/2009/layout/CircleArrowProcess"/>
    <dgm:cxn modelId="{5F74CA98-ADF8-49E5-B657-675F457ACB61}" type="presOf" srcId="{F765198A-6F07-43BB-BBA5-435D9734EEB3}" destId="{EE04E52C-77F6-4C64-9133-5F3D12CE77D8}" srcOrd="0" destOrd="0" presId="urn:microsoft.com/office/officeart/2009/layout/CircleArrowProcess"/>
    <dgm:cxn modelId="{8D59C89B-D291-463C-B67A-770E6561982B}" srcId="{3FF6C182-8DA2-4807-8707-817C1DDF5647}" destId="{9047C6CB-7267-44DC-A463-623B2CC4A151}" srcOrd="1" destOrd="0" parTransId="{07F216F8-4FD3-4031-A5A0-3766BDF1A0E6}" sibTransId="{C9B97F53-0A2B-4BB4-8C59-F56D4051FAAD}"/>
    <dgm:cxn modelId="{FF34BCA3-0B5F-414C-8A60-2657FB52A3BE}" srcId="{3FF6C182-8DA2-4807-8707-817C1DDF5647}" destId="{F765198A-6F07-43BB-BBA5-435D9734EEB3}" srcOrd="2" destOrd="0" parTransId="{6AB41A6C-4F1C-4A16-8AD7-A8CE7D290324}" sibTransId="{8FBBA8F4-2F80-4E6E-A4B2-DD52FD49739A}"/>
    <dgm:cxn modelId="{1D3077EC-C1F7-41BF-85C5-464C69646E17}" type="presOf" srcId="{9047C6CB-7267-44DC-A463-623B2CC4A151}" destId="{EAE9EE37-FD8D-4FBC-8C10-772993B752AE}" srcOrd="0" destOrd="0" presId="urn:microsoft.com/office/officeart/2009/layout/CircleArrowProcess"/>
    <dgm:cxn modelId="{34565828-794E-4E17-830A-3923A2FE0DA6}" type="presParOf" srcId="{F8E18259-6032-42D0-BF77-2B4F812725C6}" destId="{764A3FE5-93C7-4BEC-8064-5CDE3ED9A490}" srcOrd="0" destOrd="0" presId="urn:microsoft.com/office/officeart/2009/layout/CircleArrowProcess"/>
    <dgm:cxn modelId="{3CB0BD53-9ECC-4BCC-8DE3-BBD4F9838933}" type="presParOf" srcId="{764A3FE5-93C7-4BEC-8064-5CDE3ED9A490}" destId="{23D2FD45-C360-4C55-9C76-433ED2AA4A28}" srcOrd="0" destOrd="0" presId="urn:microsoft.com/office/officeart/2009/layout/CircleArrowProcess"/>
    <dgm:cxn modelId="{DA83ADD5-F340-4ADD-964E-0B14B077290F}" type="presParOf" srcId="{F8E18259-6032-42D0-BF77-2B4F812725C6}" destId="{3408EF35-5DF4-496F-8038-81D1226A6A42}" srcOrd="1" destOrd="0" presId="urn:microsoft.com/office/officeart/2009/layout/CircleArrowProcess"/>
    <dgm:cxn modelId="{5CDCD59A-B1F0-42D0-9A75-D99E7234617F}" type="presParOf" srcId="{F8E18259-6032-42D0-BF77-2B4F812725C6}" destId="{BC836C3D-0A74-4150-AB4F-E7DF8D812533}" srcOrd="2" destOrd="0" presId="urn:microsoft.com/office/officeart/2009/layout/CircleArrowProcess"/>
    <dgm:cxn modelId="{1400CD91-C8E3-4BC6-8DBC-25ED3CD1FEBD}" type="presParOf" srcId="{BC836C3D-0A74-4150-AB4F-E7DF8D812533}" destId="{10D9557D-0EB0-4942-8A64-8013BEF7AE37}" srcOrd="0" destOrd="0" presId="urn:microsoft.com/office/officeart/2009/layout/CircleArrowProcess"/>
    <dgm:cxn modelId="{D7D3FC9A-4FA2-4666-90D2-90C526A05A9A}" type="presParOf" srcId="{F8E18259-6032-42D0-BF77-2B4F812725C6}" destId="{EAE9EE37-FD8D-4FBC-8C10-772993B752AE}" srcOrd="3" destOrd="0" presId="urn:microsoft.com/office/officeart/2009/layout/CircleArrowProcess"/>
    <dgm:cxn modelId="{B6DD50E5-45E6-44B8-B8F6-A4EBA5B612DD}" type="presParOf" srcId="{F8E18259-6032-42D0-BF77-2B4F812725C6}" destId="{E07A8E7C-E4A8-4426-A8CF-222456483ADA}" srcOrd="4" destOrd="0" presId="urn:microsoft.com/office/officeart/2009/layout/CircleArrowProcess"/>
    <dgm:cxn modelId="{AAFE59FE-783E-42A7-B795-4B45AFCB4091}" type="presParOf" srcId="{E07A8E7C-E4A8-4426-A8CF-222456483ADA}" destId="{4E40D3F1-C154-4366-B85F-3118B1838F5E}" srcOrd="0" destOrd="0" presId="urn:microsoft.com/office/officeart/2009/layout/CircleArrowProcess"/>
    <dgm:cxn modelId="{C1D4F501-0C17-4E55-941F-B393DA8047FF}" type="presParOf" srcId="{F8E18259-6032-42D0-BF77-2B4F812725C6}" destId="{EE04E52C-77F6-4C64-9133-5F3D12CE77D8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E4D62F-21BB-4900-872F-86C7BEAB578C}" type="doc">
      <dgm:prSet loTypeId="urn:microsoft.com/office/officeart/2011/layout/Circle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B427E13-0945-4CEF-ABD5-99DCF0904C34}">
      <dgm:prSet phldrT="[Text]" custT="1"/>
      <dgm:spPr/>
      <dgm:t>
        <a:bodyPr/>
        <a:lstStyle/>
        <a:p>
          <a:pPr algn="ctr"/>
          <a:r>
            <a:rPr lang="en-US" sz="2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Student centered</a:t>
          </a:r>
        </a:p>
        <a:p>
          <a:pPr algn="thaiDist"/>
          <a:r>
            <a:rPr lang="th-TH" sz="18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เพราะนักศึกษาผ่านการฝึกงานมา ๒ ครั้ง มีความเป็นผู้ใหญ่ และมีวุฒิภาวะเพียงพอสำหรับความรับผิดชอบและการตัดสินใจ </a:t>
          </a:r>
          <a:endParaRPr lang="en-US" sz="1800" dirty="0">
            <a:solidFill>
              <a:schemeClr val="bg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B1E8E13-243C-46DB-AC16-28C68DE37374}" type="parTrans" cxnId="{221DA412-E663-4938-A773-357D16244E48}">
      <dgm:prSet/>
      <dgm:spPr/>
      <dgm:t>
        <a:bodyPr/>
        <a:lstStyle/>
        <a:p>
          <a:endParaRPr lang="en-US"/>
        </a:p>
      </dgm:t>
    </dgm:pt>
    <dgm:pt modelId="{7CE8A353-7D30-4973-9D92-D1520A5CA1E2}" type="sibTrans" cxnId="{221DA412-E663-4938-A773-357D16244E48}">
      <dgm:prSet/>
      <dgm:spPr/>
      <dgm:t>
        <a:bodyPr/>
        <a:lstStyle/>
        <a:p>
          <a:endParaRPr lang="en-US"/>
        </a:p>
      </dgm:t>
    </dgm:pt>
    <dgm:pt modelId="{EE76A5F5-FE6F-4C36-B16B-2DEA40BA160C}">
      <dgm:prSet phldrT="[Text]" custT="1"/>
      <dgm:spPr/>
      <dgm:t>
        <a:bodyPr/>
        <a:lstStyle/>
        <a:p>
          <a:pPr algn="ctr"/>
          <a:r>
            <a:rPr lang="en-US" sz="2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Group supervision</a:t>
          </a:r>
        </a:p>
        <a:p>
          <a:pPr algn="thaiDist"/>
          <a:r>
            <a:rPr lang="th-TH" sz="2000" b="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งานสังคมสงเคราะห์พัฒนาสังคมสวัสดิการสังคมปัจจุบัน มีความหลากหลายทั้งกลุ่มเป้าหมายและความรู้ใหม่ๆ จึงต้องมีการนิเทศงานแบบกลุ่ม</a:t>
          </a:r>
          <a:endParaRPr lang="en-US" sz="2000" b="0" dirty="0">
            <a:solidFill>
              <a:schemeClr val="bg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1C68403-FDA9-45ED-8A40-B17AC53C2211}" type="parTrans" cxnId="{72CF8B0D-5DFE-49E2-8516-E0FC2D2AAACA}">
      <dgm:prSet/>
      <dgm:spPr/>
      <dgm:t>
        <a:bodyPr/>
        <a:lstStyle/>
        <a:p>
          <a:endParaRPr lang="en-US"/>
        </a:p>
      </dgm:t>
    </dgm:pt>
    <dgm:pt modelId="{DF532607-D3A5-475D-9C03-934BAA2A51C7}" type="sibTrans" cxnId="{72CF8B0D-5DFE-49E2-8516-E0FC2D2AAACA}">
      <dgm:prSet/>
      <dgm:spPr/>
      <dgm:t>
        <a:bodyPr/>
        <a:lstStyle/>
        <a:p>
          <a:endParaRPr lang="en-US"/>
        </a:p>
      </dgm:t>
    </dgm:pt>
    <dgm:pt modelId="{3BC86B48-D8E7-4466-8BDE-DDDCFD3025D6}">
      <dgm:prSet phldrT="[Text]" custT="1"/>
      <dgm:spPr/>
      <dgm:t>
        <a:bodyPr/>
        <a:lstStyle/>
        <a:p>
          <a:pPr algn="ctr"/>
          <a:r>
            <a: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Constructive</a:t>
          </a:r>
        </a:p>
        <a:p>
          <a:pPr algn="thaiDist"/>
          <a:r>
            <a:rPr lang="th-TH" sz="2400" b="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การสร้าง/การเปลี่ยนแปลงเป็นสิ่งที่ควรเกิดขึ้นจากการฝึก ๓ ตามโครงการที่นักศึกษาออกแบบ</a:t>
          </a:r>
          <a:r>
            <a:rPr lang="en-US" sz="2400" b="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</a:p>
      </dgm:t>
    </dgm:pt>
    <dgm:pt modelId="{A8AA49C5-2DD8-48E7-9C80-E02991FE9358}" type="parTrans" cxnId="{6EEA4C17-6334-4796-9C14-F6A3C3BF6300}">
      <dgm:prSet/>
      <dgm:spPr/>
      <dgm:t>
        <a:bodyPr/>
        <a:lstStyle/>
        <a:p>
          <a:endParaRPr lang="en-US"/>
        </a:p>
      </dgm:t>
    </dgm:pt>
    <dgm:pt modelId="{87B6D17B-5726-456A-A6BC-AAA76A2D581C}" type="sibTrans" cxnId="{6EEA4C17-6334-4796-9C14-F6A3C3BF6300}">
      <dgm:prSet/>
      <dgm:spPr/>
      <dgm:t>
        <a:bodyPr/>
        <a:lstStyle/>
        <a:p>
          <a:endParaRPr lang="en-US"/>
        </a:p>
      </dgm:t>
    </dgm:pt>
    <dgm:pt modelId="{643E4AC0-AE67-44B6-97B2-6D8839EFD56E}" type="pres">
      <dgm:prSet presAssocID="{A5E4D62F-21BB-4900-872F-86C7BEAB578C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43B82472-3546-4740-94D3-43B3F390E91A}" type="pres">
      <dgm:prSet presAssocID="{3BC86B48-D8E7-4466-8BDE-DDDCFD3025D6}" presName="Accent3" presStyleCnt="0"/>
      <dgm:spPr/>
    </dgm:pt>
    <dgm:pt modelId="{EFBB5F47-A803-49D8-9717-32DCAE14E056}" type="pres">
      <dgm:prSet presAssocID="{3BC86B48-D8E7-4466-8BDE-DDDCFD3025D6}" presName="Accent" presStyleLbl="node1" presStyleIdx="0" presStyleCnt="3" custScaleX="177536" custScaleY="135191" custLinFactNeighborX="50698" custLinFactNeighborY="-5068"/>
      <dgm:spPr/>
    </dgm:pt>
    <dgm:pt modelId="{E07A9498-2C9A-4D8F-BDB3-D39274C4F76E}" type="pres">
      <dgm:prSet presAssocID="{3BC86B48-D8E7-4466-8BDE-DDDCFD3025D6}" presName="ParentBackground3" presStyleCnt="0"/>
      <dgm:spPr/>
    </dgm:pt>
    <dgm:pt modelId="{A8A90579-E9DA-4EE9-9B41-D3482C486073}" type="pres">
      <dgm:prSet presAssocID="{3BC86B48-D8E7-4466-8BDE-DDDCFD3025D6}" presName="ParentBackground" presStyleLbl="fgAcc1" presStyleIdx="0" presStyleCnt="3" custScaleX="168782" custScaleY="128194" custLinFactNeighborX="54674" custLinFactNeighborY="-4706"/>
      <dgm:spPr/>
    </dgm:pt>
    <dgm:pt modelId="{845EBFA9-B124-40B6-9809-9E0C48A1FFFC}" type="pres">
      <dgm:prSet presAssocID="{3BC86B48-D8E7-4466-8BDE-DDDCFD3025D6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A002AD42-75E7-4ED5-AF8C-65B856FDA4C4}" type="pres">
      <dgm:prSet presAssocID="{EE76A5F5-FE6F-4C36-B16B-2DEA40BA160C}" presName="Accent2" presStyleCnt="0"/>
      <dgm:spPr/>
    </dgm:pt>
    <dgm:pt modelId="{92D00D11-E20C-4BA3-B2C5-7698413E6288}" type="pres">
      <dgm:prSet presAssocID="{EE76A5F5-FE6F-4C36-B16B-2DEA40BA160C}" presName="Accent" presStyleLbl="node1" presStyleIdx="1" presStyleCnt="3" custScaleX="206242" custScaleY="124727" custLinFactNeighborX="-14960" custLinFactNeighborY="2389"/>
      <dgm:spPr/>
    </dgm:pt>
    <dgm:pt modelId="{DC76D461-2F7B-4C47-8420-A51162E8898B}" type="pres">
      <dgm:prSet presAssocID="{EE76A5F5-FE6F-4C36-B16B-2DEA40BA160C}" presName="ParentBackground2" presStyleCnt="0"/>
      <dgm:spPr/>
    </dgm:pt>
    <dgm:pt modelId="{C3ADF3F6-EC4E-40C7-87EA-A52582D63260}" type="pres">
      <dgm:prSet presAssocID="{EE76A5F5-FE6F-4C36-B16B-2DEA40BA160C}" presName="ParentBackground" presStyleLbl="fgAcc1" presStyleIdx="1" presStyleCnt="3" custScaleX="124607" custScaleY="161505" custLinFactNeighborX="-17016" custLinFactNeighborY="-723"/>
      <dgm:spPr/>
    </dgm:pt>
    <dgm:pt modelId="{1D290114-3409-4726-A211-0E520A2EB08E}" type="pres">
      <dgm:prSet presAssocID="{EE76A5F5-FE6F-4C36-B16B-2DEA40BA160C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2DC30F69-07EE-4468-AD68-A902FA8E2222}" type="pres">
      <dgm:prSet presAssocID="{DB427E13-0945-4CEF-ABD5-99DCF0904C34}" presName="Accent1" presStyleCnt="0"/>
      <dgm:spPr/>
    </dgm:pt>
    <dgm:pt modelId="{A2795564-2916-463C-9033-813D75BE094C}" type="pres">
      <dgm:prSet presAssocID="{DB427E13-0945-4CEF-ABD5-99DCF0904C34}" presName="Accent" presStyleLbl="node1" presStyleIdx="2" presStyleCnt="3" custScaleX="119222" custScaleY="124069" custLinFactNeighborX="-46232" custLinFactNeighborY="-2615"/>
      <dgm:spPr/>
    </dgm:pt>
    <dgm:pt modelId="{045C6706-1EA2-462B-834A-4E11B9F37A12}" type="pres">
      <dgm:prSet presAssocID="{DB427E13-0945-4CEF-ABD5-99DCF0904C34}" presName="ParentBackground1" presStyleCnt="0"/>
      <dgm:spPr/>
    </dgm:pt>
    <dgm:pt modelId="{3064A8B5-B019-4824-987E-B0E288B8DD9B}" type="pres">
      <dgm:prSet presAssocID="{DB427E13-0945-4CEF-ABD5-99DCF0904C34}" presName="ParentBackground" presStyleLbl="fgAcc1" presStyleIdx="2" presStyleCnt="3" custScaleX="120492" custScaleY="144831" custLinFactNeighborX="-63381" custLinFactNeighborY="1800"/>
      <dgm:spPr/>
    </dgm:pt>
    <dgm:pt modelId="{1FBBE5A5-7801-464E-8A7C-B6FE3850B14B}" type="pres">
      <dgm:prSet presAssocID="{DB427E13-0945-4CEF-ABD5-99DCF0904C34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72CF8B0D-5DFE-49E2-8516-E0FC2D2AAACA}" srcId="{A5E4D62F-21BB-4900-872F-86C7BEAB578C}" destId="{EE76A5F5-FE6F-4C36-B16B-2DEA40BA160C}" srcOrd="1" destOrd="0" parTransId="{81C68403-FDA9-45ED-8A40-B17AC53C2211}" sibTransId="{DF532607-D3A5-475D-9C03-934BAA2A51C7}"/>
    <dgm:cxn modelId="{221DA412-E663-4938-A773-357D16244E48}" srcId="{A5E4D62F-21BB-4900-872F-86C7BEAB578C}" destId="{DB427E13-0945-4CEF-ABD5-99DCF0904C34}" srcOrd="0" destOrd="0" parTransId="{5B1E8E13-243C-46DB-AC16-28C68DE37374}" sibTransId="{7CE8A353-7D30-4973-9D92-D1520A5CA1E2}"/>
    <dgm:cxn modelId="{848B3114-2083-4C92-9D62-F8CD5FFE8873}" type="presOf" srcId="{DB427E13-0945-4CEF-ABD5-99DCF0904C34}" destId="{3064A8B5-B019-4824-987E-B0E288B8DD9B}" srcOrd="0" destOrd="0" presId="urn:microsoft.com/office/officeart/2011/layout/CircleProcess"/>
    <dgm:cxn modelId="{6EEA4C17-6334-4796-9C14-F6A3C3BF6300}" srcId="{A5E4D62F-21BB-4900-872F-86C7BEAB578C}" destId="{3BC86B48-D8E7-4466-8BDE-DDDCFD3025D6}" srcOrd="2" destOrd="0" parTransId="{A8AA49C5-2DD8-48E7-9C80-E02991FE9358}" sibTransId="{87B6D17B-5726-456A-A6BC-AAA76A2D581C}"/>
    <dgm:cxn modelId="{51B96F37-2F5A-470F-86D1-4632701267E4}" type="presOf" srcId="{EE76A5F5-FE6F-4C36-B16B-2DEA40BA160C}" destId="{1D290114-3409-4726-A211-0E520A2EB08E}" srcOrd="1" destOrd="0" presId="urn:microsoft.com/office/officeart/2011/layout/CircleProcess"/>
    <dgm:cxn modelId="{D3CFCC7F-E91A-4F24-9948-39DBE24098E6}" type="presOf" srcId="{3BC86B48-D8E7-4466-8BDE-DDDCFD3025D6}" destId="{845EBFA9-B124-40B6-9809-9E0C48A1FFFC}" srcOrd="1" destOrd="0" presId="urn:microsoft.com/office/officeart/2011/layout/CircleProcess"/>
    <dgm:cxn modelId="{A222C492-65E1-4065-9897-30A8BC8393E4}" type="presOf" srcId="{EE76A5F5-FE6F-4C36-B16B-2DEA40BA160C}" destId="{C3ADF3F6-EC4E-40C7-87EA-A52582D63260}" srcOrd="0" destOrd="0" presId="urn:microsoft.com/office/officeart/2011/layout/CircleProcess"/>
    <dgm:cxn modelId="{DFA4D2AB-3297-455A-B716-4EEE0F845BD9}" type="presOf" srcId="{3BC86B48-D8E7-4466-8BDE-DDDCFD3025D6}" destId="{A8A90579-E9DA-4EE9-9B41-D3482C486073}" srcOrd="0" destOrd="0" presId="urn:microsoft.com/office/officeart/2011/layout/CircleProcess"/>
    <dgm:cxn modelId="{C91846CC-97EF-4ECF-AA09-184298D02F29}" type="presOf" srcId="{DB427E13-0945-4CEF-ABD5-99DCF0904C34}" destId="{1FBBE5A5-7801-464E-8A7C-B6FE3850B14B}" srcOrd="1" destOrd="0" presId="urn:microsoft.com/office/officeart/2011/layout/CircleProcess"/>
    <dgm:cxn modelId="{C66B28FC-FA98-43E1-AD27-81FEE3FB4F7E}" type="presOf" srcId="{A5E4D62F-21BB-4900-872F-86C7BEAB578C}" destId="{643E4AC0-AE67-44B6-97B2-6D8839EFD56E}" srcOrd="0" destOrd="0" presId="urn:microsoft.com/office/officeart/2011/layout/CircleProcess"/>
    <dgm:cxn modelId="{D67858B9-B08F-4A14-9D89-9541576CABAB}" type="presParOf" srcId="{643E4AC0-AE67-44B6-97B2-6D8839EFD56E}" destId="{43B82472-3546-4740-94D3-43B3F390E91A}" srcOrd="0" destOrd="0" presId="urn:microsoft.com/office/officeart/2011/layout/CircleProcess"/>
    <dgm:cxn modelId="{BDE969C4-2EA3-4F84-8DC7-17A41D8F801F}" type="presParOf" srcId="{43B82472-3546-4740-94D3-43B3F390E91A}" destId="{EFBB5F47-A803-49D8-9717-32DCAE14E056}" srcOrd="0" destOrd="0" presId="urn:microsoft.com/office/officeart/2011/layout/CircleProcess"/>
    <dgm:cxn modelId="{969E3C87-0870-49FD-B090-FD986ECB3018}" type="presParOf" srcId="{643E4AC0-AE67-44B6-97B2-6D8839EFD56E}" destId="{E07A9498-2C9A-4D8F-BDB3-D39274C4F76E}" srcOrd="1" destOrd="0" presId="urn:microsoft.com/office/officeart/2011/layout/CircleProcess"/>
    <dgm:cxn modelId="{DF8D9932-A8E7-4847-B3E5-355DBC50F78F}" type="presParOf" srcId="{E07A9498-2C9A-4D8F-BDB3-D39274C4F76E}" destId="{A8A90579-E9DA-4EE9-9B41-D3482C486073}" srcOrd="0" destOrd="0" presId="urn:microsoft.com/office/officeart/2011/layout/CircleProcess"/>
    <dgm:cxn modelId="{1B7691C4-03E3-4E8F-AF76-D280DB89E446}" type="presParOf" srcId="{643E4AC0-AE67-44B6-97B2-6D8839EFD56E}" destId="{845EBFA9-B124-40B6-9809-9E0C48A1FFFC}" srcOrd="2" destOrd="0" presId="urn:microsoft.com/office/officeart/2011/layout/CircleProcess"/>
    <dgm:cxn modelId="{2E966172-7D18-4889-AB94-A1DA2DBF76A6}" type="presParOf" srcId="{643E4AC0-AE67-44B6-97B2-6D8839EFD56E}" destId="{A002AD42-75E7-4ED5-AF8C-65B856FDA4C4}" srcOrd="3" destOrd="0" presId="urn:microsoft.com/office/officeart/2011/layout/CircleProcess"/>
    <dgm:cxn modelId="{64D84F91-126F-4CA4-BCD1-E021D779C998}" type="presParOf" srcId="{A002AD42-75E7-4ED5-AF8C-65B856FDA4C4}" destId="{92D00D11-E20C-4BA3-B2C5-7698413E6288}" srcOrd="0" destOrd="0" presId="urn:microsoft.com/office/officeart/2011/layout/CircleProcess"/>
    <dgm:cxn modelId="{EFEBE9DF-2A9C-4EDE-ACEF-BAC62563892F}" type="presParOf" srcId="{643E4AC0-AE67-44B6-97B2-6D8839EFD56E}" destId="{DC76D461-2F7B-4C47-8420-A51162E8898B}" srcOrd="4" destOrd="0" presId="urn:microsoft.com/office/officeart/2011/layout/CircleProcess"/>
    <dgm:cxn modelId="{7EBFD9F4-EF37-4CF0-8934-6BA6E4ADBE83}" type="presParOf" srcId="{DC76D461-2F7B-4C47-8420-A51162E8898B}" destId="{C3ADF3F6-EC4E-40C7-87EA-A52582D63260}" srcOrd="0" destOrd="0" presId="urn:microsoft.com/office/officeart/2011/layout/CircleProcess"/>
    <dgm:cxn modelId="{9743DC26-D1BE-44DA-B8B1-ACFB1CCCA906}" type="presParOf" srcId="{643E4AC0-AE67-44B6-97B2-6D8839EFD56E}" destId="{1D290114-3409-4726-A211-0E520A2EB08E}" srcOrd="5" destOrd="0" presId="urn:microsoft.com/office/officeart/2011/layout/CircleProcess"/>
    <dgm:cxn modelId="{B8BA3630-04D4-4933-BF0D-86478301BEAB}" type="presParOf" srcId="{643E4AC0-AE67-44B6-97B2-6D8839EFD56E}" destId="{2DC30F69-07EE-4468-AD68-A902FA8E2222}" srcOrd="6" destOrd="0" presId="urn:microsoft.com/office/officeart/2011/layout/CircleProcess"/>
    <dgm:cxn modelId="{8118CBA2-CDC9-4BDC-ACD5-929AD0A85745}" type="presParOf" srcId="{2DC30F69-07EE-4468-AD68-A902FA8E2222}" destId="{A2795564-2916-463C-9033-813D75BE094C}" srcOrd="0" destOrd="0" presId="urn:microsoft.com/office/officeart/2011/layout/CircleProcess"/>
    <dgm:cxn modelId="{5E5A76C1-59D4-432E-B428-73545A37D5D2}" type="presParOf" srcId="{643E4AC0-AE67-44B6-97B2-6D8839EFD56E}" destId="{045C6706-1EA2-462B-834A-4E11B9F37A12}" srcOrd="7" destOrd="0" presId="urn:microsoft.com/office/officeart/2011/layout/CircleProcess"/>
    <dgm:cxn modelId="{11E409A4-2759-47AF-AF2E-230A4A98F7FF}" type="presParOf" srcId="{045C6706-1EA2-462B-834A-4E11B9F37A12}" destId="{3064A8B5-B019-4824-987E-B0E288B8DD9B}" srcOrd="0" destOrd="0" presId="urn:microsoft.com/office/officeart/2011/layout/CircleProcess"/>
    <dgm:cxn modelId="{0D380841-C2DF-4E3A-9F9E-455A99B27B43}" type="presParOf" srcId="{643E4AC0-AE67-44B6-97B2-6D8839EFD56E}" destId="{1FBBE5A5-7801-464E-8A7C-B6FE3850B14B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52E25F-D94C-4D22-990C-BF3DF097D463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DFFE41D-11D6-4B91-B6BC-48A7B8B93C62}">
      <dgm:prSet phldrT="[Text]" custT="1"/>
      <dgm:spPr/>
      <dgm:t>
        <a:bodyPr/>
        <a:lstStyle/>
        <a:p>
          <a:pPr algn="thaiDist"/>
          <a:r>
            <a:rPr lang="th-TH" sz="2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กลุ่มนักศึกษาส่งรายชื่อสถานที่ฝึกงานเพื่อให้คณะแต่งตั้งอาจารย์ที่ปรึกษา</a:t>
          </a:r>
          <a:endParaRPr lang="en-US" sz="2000" b="1" dirty="0">
            <a:solidFill>
              <a:schemeClr val="bg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02870C1-9974-4FC2-9498-1B5704254FA6}" type="parTrans" cxnId="{000650E1-8A52-43C1-85BC-0DC7C962FD7E}">
      <dgm:prSet/>
      <dgm:spPr/>
      <dgm:t>
        <a:bodyPr/>
        <a:lstStyle/>
        <a:p>
          <a:endParaRPr lang="en-US"/>
        </a:p>
      </dgm:t>
    </dgm:pt>
    <dgm:pt modelId="{12FEBBB4-8A31-4715-91F7-87F8F00AAFFF}" type="sibTrans" cxnId="{000650E1-8A52-43C1-85BC-0DC7C962FD7E}">
      <dgm:prSet/>
      <dgm:spPr/>
      <dgm:t>
        <a:bodyPr/>
        <a:lstStyle/>
        <a:p>
          <a:endParaRPr lang="en-US"/>
        </a:p>
      </dgm:t>
    </dgm:pt>
    <dgm:pt modelId="{EFE5C943-4527-44F8-9A73-49BED6029324}">
      <dgm:prSet phldrT="[Text]" custT="1"/>
      <dgm:spPr/>
      <dgm:t>
        <a:bodyPr/>
        <a:lstStyle/>
        <a:p>
          <a:pPr algn="thaiDist"/>
          <a:r>
            <a:rPr lang="th-TH" sz="2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กลุ่มนักศึกษาติดต่อสถานที่ฝึกงาน อ</a:t>
          </a:r>
          <a:r>
            <a:rPr lang="en-US" sz="2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</a:t>
          </a:r>
          <a:r>
            <a:rPr lang="th-TH" sz="2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ที่ปรึกษาในคณะ และ อ</a:t>
          </a:r>
          <a:r>
            <a:rPr lang="en-US" sz="2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</a:t>
          </a:r>
          <a:r>
            <a:rPr lang="th-TH" sz="2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ที่ปรึกษาภาคสนาม เพื่อพัฒนาโครงการ และวางแผนการฝึกร่วมกัน</a:t>
          </a:r>
          <a:endParaRPr lang="en-US" sz="2000" b="1" dirty="0">
            <a:solidFill>
              <a:schemeClr val="bg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2F31498-0DE2-4199-96B9-939840B5D561}" type="parTrans" cxnId="{98BDE42C-C4C4-44D9-8812-5DC3456544F0}">
      <dgm:prSet/>
      <dgm:spPr/>
      <dgm:t>
        <a:bodyPr/>
        <a:lstStyle/>
        <a:p>
          <a:endParaRPr lang="en-US"/>
        </a:p>
      </dgm:t>
    </dgm:pt>
    <dgm:pt modelId="{A1B79E04-495A-4750-B54A-5BAD9CCD4FED}" type="sibTrans" cxnId="{98BDE42C-C4C4-44D9-8812-5DC3456544F0}">
      <dgm:prSet/>
      <dgm:spPr/>
      <dgm:t>
        <a:bodyPr/>
        <a:lstStyle/>
        <a:p>
          <a:endParaRPr lang="en-US"/>
        </a:p>
      </dgm:t>
    </dgm:pt>
    <dgm:pt modelId="{C1C84979-3EC6-4CA2-8A65-DBFAB0FE5D85}">
      <dgm:prSet phldrT="[Text]" custT="1"/>
      <dgm:spPr/>
      <dgm:t>
        <a:bodyPr/>
        <a:lstStyle/>
        <a:p>
          <a:pPr algn="thaiDist"/>
          <a:r>
            <a:rPr lang="th-TH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ลงพื้นที่ฝึกปฏิบัติตามแผน </a:t>
          </a:r>
          <a:r>
            <a: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(72 </a:t>
          </a:r>
          <a:r>
            <a:rPr lang="th-TH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วัน)</a:t>
          </a:r>
        </a:p>
      </dgm:t>
    </dgm:pt>
    <dgm:pt modelId="{2CB3412F-5227-4612-B9C6-39E2A861D0C4}" type="parTrans" cxnId="{E7E63E7F-F073-4D01-95EF-95DF916513E3}">
      <dgm:prSet/>
      <dgm:spPr/>
      <dgm:t>
        <a:bodyPr/>
        <a:lstStyle/>
        <a:p>
          <a:endParaRPr lang="en-US"/>
        </a:p>
      </dgm:t>
    </dgm:pt>
    <dgm:pt modelId="{FB4CB31B-45DA-402E-99B7-EBC458A9ED62}" type="sibTrans" cxnId="{E7E63E7F-F073-4D01-95EF-95DF916513E3}">
      <dgm:prSet/>
      <dgm:spPr/>
      <dgm:t>
        <a:bodyPr/>
        <a:lstStyle/>
        <a:p>
          <a:endParaRPr lang="en-US"/>
        </a:p>
      </dgm:t>
    </dgm:pt>
    <dgm:pt modelId="{B632BB58-687C-4260-87E4-58ACB878F242}">
      <dgm:prSet/>
      <dgm:spPr/>
      <dgm:t>
        <a:bodyPr/>
        <a:lstStyle/>
        <a:p>
          <a:endParaRPr lang="en-US"/>
        </a:p>
      </dgm:t>
    </dgm:pt>
    <dgm:pt modelId="{872966D4-0302-460F-A550-C92249E1F392}" type="parTrans" cxnId="{D5CE10B7-58C2-44FD-A038-A717693C401B}">
      <dgm:prSet/>
      <dgm:spPr/>
      <dgm:t>
        <a:bodyPr/>
        <a:lstStyle/>
        <a:p>
          <a:endParaRPr lang="en-US"/>
        </a:p>
      </dgm:t>
    </dgm:pt>
    <dgm:pt modelId="{32139D8B-43E6-4BA9-A6DF-FD155C052EE2}" type="sibTrans" cxnId="{D5CE10B7-58C2-44FD-A038-A717693C401B}">
      <dgm:prSet/>
      <dgm:spPr/>
      <dgm:t>
        <a:bodyPr/>
        <a:lstStyle/>
        <a:p>
          <a:endParaRPr lang="en-US"/>
        </a:p>
      </dgm:t>
    </dgm:pt>
    <dgm:pt modelId="{682F2A45-A07F-477A-A514-61728D4345D8}">
      <dgm:prSet/>
      <dgm:spPr/>
      <dgm:t>
        <a:bodyPr/>
        <a:lstStyle/>
        <a:p>
          <a:endParaRPr lang="en-US"/>
        </a:p>
      </dgm:t>
    </dgm:pt>
    <dgm:pt modelId="{1C61849E-A583-4ED9-9862-BE91D21905F8}" type="parTrans" cxnId="{004099DB-7504-4ED6-9180-F50221EDFF9F}">
      <dgm:prSet/>
      <dgm:spPr/>
      <dgm:t>
        <a:bodyPr/>
        <a:lstStyle/>
        <a:p>
          <a:endParaRPr lang="en-US"/>
        </a:p>
      </dgm:t>
    </dgm:pt>
    <dgm:pt modelId="{D92098A1-F509-4FFD-85C6-C1C3E5A2CB16}" type="sibTrans" cxnId="{004099DB-7504-4ED6-9180-F50221EDFF9F}">
      <dgm:prSet/>
      <dgm:spPr/>
      <dgm:t>
        <a:bodyPr/>
        <a:lstStyle/>
        <a:p>
          <a:endParaRPr lang="en-US"/>
        </a:p>
      </dgm:t>
    </dgm:pt>
    <dgm:pt modelId="{CF2E6D17-5539-4A2B-9835-2528B3A8B560}">
      <dgm:prSet/>
      <dgm:spPr/>
      <dgm:t>
        <a:bodyPr/>
        <a:lstStyle/>
        <a:p>
          <a:endParaRPr lang="en-US"/>
        </a:p>
      </dgm:t>
    </dgm:pt>
    <dgm:pt modelId="{69A58085-9025-4387-9599-AE8101716DB4}" type="parTrans" cxnId="{BAD8D0C6-9D54-41D0-8CAC-E767C6C67FDC}">
      <dgm:prSet/>
      <dgm:spPr/>
      <dgm:t>
        <a:bodyPr/>
        <a:lstStyle/>
        <a:p>
          <a:endParaRPr lang="en-US"/>
        </a:p>
      </dgm:t>
    </dgm:pt>
    <dgm:pt modelId="{1A854CA9-708D-4294-A01C-4C572AC3960E}" type="sibTrans" cxnId="{BAD8D0C6-9D54-41D0-8CAC-E767C6C67FDC}">
      <dgm:prSet/>
      <dgm:spPr/>
      <dgm:t>
        <a:bodyPr/>
        <a:lstStyle/>
        <a:p>
          <a:endParaRPr lang="en-US"/>
        </a:p>
      </dgm:t>
    </dgm:pt>
    <dgm:pt modelId="{04E0016B-C244-419E-9F15-2D325DA2B108}" type="pres">
      <dgm:prSet presAssocID="{2552E25F-D94C-4D22-990C-BF3DF097D463}" presName="rootnode" presStyleCnt="0">
        <dgm:presLayoutVars>
          <dgm:chMax/>
          <dgm:chPref/>
          <dgm:dir/>
          <dgm:animLvl val="lvl"/>
        </dgm:presLayoutVars>
      </dgm:prSet>
      <dgm:spPr/>
    </dgm:pt>
    <dgm:pt modelId="{C02294D7-958F-490D-9F3E-0169CA378CC2}" type="pres">
      <dgm:prSet presAssocID="{CF2E6D17-5539-4A2B-9835-2528B3A8B560}" presName="composite" presStyleCnt="0"/>
      <dgm:spPr/>
    </dgm:pt>
    <dgm:pt modelId="{FF530AA9-F93E-4005-A661-EBD8A16EAB56}" type="pres">
      <dgm:prSet presAssocID="{CF2E6D17-5539-4A2B-9835-2528B3A8B560}" presName="LShape" presStyleLbl="alignNode1" presStyleIdx="0" presStyleCnt="11"/>
      <dgm:spPr/>
    </dgm:pt>
    <dgm:pt modelId="{970FBD46-A077-4823-BC89-8F2567298FDF}" type="pres">
      <dgm:prSet presAssocID="{CF2E6D17-5539-4A2B-9835-2528B3A8B560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7B941CF3-F22A-4314-8AD5-759EEDA5D514}" type="pres">
      <dgm:prSet presAssocID="{CF2E6D17-5539-4A2B-9835-2528B3A8B560}" presName="Triangle" presStyleLbl="alignNode1" presStyleIdx="1" presStyleCnt="11"/>
      <dgm:spPr/>
    </dgm:pt>
    <dgm:pt modelId="{06F266A4-DE4F-4A4F-B1AB-F9E18BBF551E}" type="pres">
      <dgm:prSet presAssocID="{1A854CA9-708D-4294-A01C-4C572AC3960E}" presName="sibTrans" presStyleCnt="0"/>
      <dgm:spPr/>
    </dgm:pt>
    <dgm:pt modelId="{CCD5F280-F3E6-4897-8BF3-85054FD79427}" type="pres">
      <dgm:prSet presAssocID="{1A854CA9-708D-4294-A01C-4C572AC3960E}" presName="space" presStyleCnt="0"/>
      <dgm:spPr/>
    </dgm:pt>
    <dgm:pt modelId="{2F9D9DE7-41A4-4F14-A72A-9CFFF81F461A}" type="pres">
      <dgm:prSet presAssocID="{ADFFE41D-11D6-4B91-B6BC-48A7B8B93C62}" presName="composite" presStyleCnt="0"/>
      <dgm:spPr/>
    </dgm:pt>
    <dgm:pt modelId="{454B5A48-381D-40B2-AE56-18F7C43B0EA2}" type="pres">
      <dgm:prSet presAssocID="{ADFFE41D-11D6-4B91-B6BC-48A7B8B93C62}" presName="LShape" presStyleLbl="alignNode1" presStyleIdx="2" presStyleCnt="11"/>
      <dgm:spPr/>
    </dgm:pt>
    <dgm:pt modelId="{94618840-9C21-439F-A275-F069AD4F9920}" type="pres">
      <dgm:prSet presAssocID="{ADFFE41D-11D6-4B91-B6BC-48A7B8B93C62}" presName="ParentText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02DD0813-EF9C-4C59-B1DD-6FD67053CEAE}" type="pres">
      <dgm:prSet presAssocID="{ADFFE41D-11D6-4B91-B6BC-48A7B8B93C62}" presName="Triangle" presStyleLbl="alignNode1" presStyleIdx="3" presStyleCnt="11"/>
      <dgm:spPr/>
    </dgm:pt>
    <dgm:pt modelId="{A76FA703-213C-404E-B7FF-B01A58D146F8}" type="pres">
      <dgm:prSet presAssocID="{12FEBBB4-8A31-4715-91F7-87F8F00AAFFF}" presName="sibTrans" presStyleCnt="0"/>
      <dgm:spPr/>
    </dgm:pt>
    <dgm:pt modelId="{6594F26E-DADC-4A1A-B7AA-59686543F3FF}" type="pres">
      <dgm:prSet presAssocID="{12FEBBB4-8A31-4715-91F7-87F8F00AAFFF}" presName="space" presStyleCnt="0"/>
      <dgm:spPr/>
    </dgm:pt>
    <dgm:pt modelId="{4DA6570D-5894-4F22-A5D2-ABB390A940E0}" type="pres">
      <dgm:prSet presAssocID="{EFE5C943-4527-44F8-9A73-49BED6029324}" presName="composite" presStyleCnt="0"/>
      <dgm:spPr/>
    </dgm:pt>
    <dgm:pt modelId="{6D10FADB-7908-4000-B608-53C3DC322F5F}" type="pres">
      <dgm:prSet presAssocID="{EFE5C943-4527-44F8-9A73-49BED6029324}" presName="LShape" presStyleLbl="alignNode1" presStyleIdx="4" presStyleCnt="11"/>
      <dgm:spPr/>
    </dgm:pt>
    <dgm:pt modelId="{51FAB76D-26A7-4CFB-87CE-8C3E8222E428}" type="pres">
      <dgm:prSet presAssocID="{EFE5C943-4527-44F8-9A73-49BED6029324}" presName="ParentText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515F5ECE-C46F-4EDE-A5F5-C893153669E7}" type="pres">
      <dgm:prSet presAssocID="{EFE5C943-4527-44F8-9A73-49BED6029324}" presName="Triangle" presStyleLbl="alignNode1" presStyleIdx="5" presStyleCnt="11"/>
      <dgm:spPr/>
    </dgm:pt>
    <dgm:pt modelId="{96E49D21-8BB3-426A-A921-702962A07192}" type="pres">
      <dgm:prSet presAssocID="{A1B79E04-495A-4750-B54A-5BAD9CCD4FED}" presName="sibTrans" presStyleCnt="0"/>
      <dgm:spPr/>
    </dgm:pt>
    <dgm:pt modelId="{7C997306-4414-473D-8980-DF520C805B93}" type="pres">
      <dgm:prSet presAssocID="{A1B79E04-495A-4750-B54A-5BAD9CCD4FED}" presName="space" presStyleCnt="0"/>
      <dgm:spPr/>
    </dgm:pt>
    <dgm:pt modelId="{C7A6BB51-9C8D-4596-927E-EF67933A446E}" type="pres">
      <dgm:prSet presAssocID="{B632BB58-687C-4260-87E4-58ACB878F242}" presName="composite" presStyleCnt="0"/>
      <dgm:spPr/>
    </dgm:pt>
    <dgm:pt modelId="{7DD53D93-2CFC-48B3-AA75-1C2273A54667}" type="pres">
      <dgm:prSet presAssocID="{B632BB58-687C-4260-87E4-58ACB878F242}" presName="LShape" presStyleLbl="alignNode1" presStyleIdx="6" presStyleCnt="11"/>
      <dgm:spPr/>
    </dgm:pt>
    <dgm:pt modelId="{F9B55680-735C-443B-A39F-7AF8DCCA482F}" type="pres">
      <dgm:prSet presAssocID="{B632BB58-687C-4260-87E4-58ACB878F242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207F8424-2102-4D86-977E-D70A3431581C}" type="pres">
      <dgm:prSet presAssocID="{B632BB58-687C-4260-87E4-58ACB878F242}" presName="Triangle" presStyleLbl="alignNode1" presStyleIdx="7" presStyleCnt="11"/>
      <dgm:spPr/>
    </dgm:pt>
    <dgm:pt modelId="{4E829C6E-E8D9-46CD-A8CE-8FA3E704BF0C}" type="pres">
      <dgm:prSet presAssocID="{32139D8B-43E6-4BA9-A6DF-FD155C052EE2}" presName="sibTrans" presStyleCnt="0"/>
      <dgm:spPr/>
    </dgm:pt>
    <dgm:pt modelId="{EB5FCD67-A31B-49F8-A66E-EA63854C55D5}" type="pres">
      <dgm:prSet presAssocID="{32139D8B-43E6-4BA9-A6DF-FD155C052EE2}" presName="space" presStyleCnt="0"/>
      <dgm:spPr/>
    </dgm:pt>
    <dgm:pt modelId="{F14219C1-1852-4C52-A06D-1C488FBFE5EE}" type="pres">
      <dgm:prSet presAssocID="{C1C84979-3EC6-4CA2-8A65-DBFAB0FE5D85}" presName="composite" presStyleCnt="0"/>
      <dgm:spPr/>
    </dgm:pt>
    <dgm:pt modelId="{4C263ABF-5B01-4475-8E6F-8F05BF36AEB8}" type="pres">
      <dgm:prSet presAssocID="{C1C84979-3EC6-4CA2-8A65-DBFAB0FE5D85}" presName="LShape" presStyleLbl="alignNode1" presStyleIdx="8" presStyleCnt="11"/>
      <dgm:spPr/>
    </dgm:pt>
    <dgm:pt modelId="{4BBD3A02-6743-4B53-949A-F0177829642C}" type="pres">
      <dgm:prSet presAssocID="{C1C84979-3EC6-4CA2-8A65-DBFAB0FE5D85}" presName="ParentText" presStyleLbl="revTx" presStyleIdx="4" presStyleCnt="6" custScaleX="108103" custScaleY="62514" custLinFactNeighborX="5612" custLinFactNeighborY="-19798">
        <dgm:presLayoutVars>
          <dgm:chMax val="0"/>
          <dgm:chPref val="0"/>
          <dgm:bulletEnabled val="1"/>
        </dgm:presLayoutVars>
      </dgm:prSet>
      <dgm:spPr/>
    </dgm:pt>
    <dgm:pt modelId="{02C030BA-96A7-459B-A085-C2674E92F5DD}" type="pres">
      <dgm:prSet presAssocID="{C1C84979-3EC6-4CA2-8A65-DBFAB0FE5D85}" presName="Triangle" presStyleLbl="alignNode1" presStyleIdx="9" presStyleCnt="11"/>
      <dgm:spPr/>
    </dgm:pt>
    <dgm:pt modelId="{78E5F3EA-3EF2-4FA7-A9A1-F4D72FC7F246}" type="pres">
      <dgm:prSet presAssocID="{FB4CB31B-45DA-402E-99B7-EBC458A9ED62}" presName="sibTrans" presStyleCnt="0"/>
      <dgm:spPr/>
    </dgm:pt>
    <dgm:pt modelId="{3B5C2B5E-B4B1-4B60-B462-B55669497B5F}" type="pres">
      <dgm:prSet presAssocID="{FB4CB31B-45DA-402E-99B7-EBC458A9ED62}" presName="space" presStyleCnt="0"/>
      <dgm:spPr/>
    </dgm:pt>
    <dgm:pt modelId="{895F2AA1-8590-4F71-B2E0-8D414255AD4C}" type="pres">
      <dgm:prSet presAssocID="{682F2A45-A07F-477A-A514-61728D4345D8}" presName="composite" presStyleCnt="0"/>
      <dgm:spPr/>
    </dgm:pt>
    <dgm:pt modelId="{763F0CFC-C35E-44C9-8E3F-90E289CDDADC}" type="pres">
      <dgm:prSet presAssocID="{682F2A45-A07F-477A-A514-61728D4345D8}" presName="LShape" presStyleLbl="alignNode1" presStyleIdx="10" presStyleCnt="11"/>
      <dgm:spPr/>
    </dgm:pt>
    <dgm:pt modelId="{D7E0C76E-10B6-4875-B09D-2895D009D26D}" type="pres">
      <dgm:prSet presAssocID="{682F2A45-A07F-477A-A514-61728D4345D8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98BDE42C-C4C4-44D9-8812-5DC3456544F0}" srcId="{2552E25F-D94C-4D22-990C-BF3DF097D463}" destId="{EFE5C943-4527-44F8-9A73-49BED6029324}" srcOrd="2" destOrd="0" parTransId="{C2F31498-0DE2-4199-96B9-939840B5D561}" sibTransId="{A1B79E04-495A-4750-B54A-5BAD9CCD4FED}"/>
    <dgm:cxn modelId="{297EAC30-9A43-4216-AFE4-D80B397487A6}" type="presOf" srcId="{B632BB58-687C-4260-87E4-58ACB878F242}" destId="{F9B55680-735C-443B-A39F-7AF8DCCA482F}" srcOrd="0" destOrd="0" presId="urn:microsoft.com/office/officeart/2009/3/layout/StepUpProcess"/>
    <dgm:cxn modelId="{46F68C5B-A6E8-4CEA-A5BF-DD05C0FC51B7}" type="presOf" srcId="{2552E25F-D94C-4D22-990C-BF3DF097D463}" destId="{04E0016B-C244-419E-9F15-2D325DA2B108}" srcOrd="0" destOrd="0" presId="urn:microsoft.com/office/officeart/2009/3/layout/StepUpProcess"/>
    <dgm:cxn modelId="{9C020653-5F3D-48DE-B238-21194EBEE434}" type="presOf" srcId="{682F2A45-A07F-477A-A514-61728D4345D8}" destId="{D7E0C76E-10B6-4875-B09D-2895D009D26D}" srcOrd="0" destOrd="0" presId="urn:microsoft.com/office/officeart/2009/3/layout/StepUpProcess"/>
    <dgm:cxn modelId="{37A43D78-1D50-4918-A70C-F7F92DE88439}" type="presOf" srcId="{C1C84979-3EC6-4CA2-8A65-DBFAB0FE5D85}" destId="{4BBD3A02-6743-4B53-949A-F0177829642C}" srcOrd="0" destOrd="0" presId="urn:microsoft.com/office/officeart/2009/3/layout/StepUpProcess"/>
    <dgm:cxn modelId="{8090197D-D6C5-4DB2-886D-040123C6C826}" type="presOf" srcId="{ADFFE41D-11D6-4B91-B6BC-48A7B8B93C62}" destId="{94618840-9C21-439F-A275-F069AD4F9920}" srcOrd="0" destOrd="0" presId="urn:microsoft.com/office/officeart/2009/3/layout/StepUpProcess"/>
    <dgm:cxn modelId="{E7E63E7F-F073-4D01-95EF-95DF916513E3}" srcId="{2552E25F-D94C-4D22-990C-BF3DF097D463}" destId="{C1C84979-3EC6-4CA2-8A65-DBFAB0FE5D85}" srcOrd="4" destOrd="0" parTransId="{2CB3412F-5227-4612-B9C6-39E2A861D0C4}" sibTransId="{FB4CB31B-45DA-402E-99B7-EBC458A9ED62}"/>
    <dgm:cxn modelId="{DC2708A7-58B7-48A6-BE2C-250D0A230A63}" type="presOf" srcId="{EFE5C943-4527-44F8-9A73-49BED6029324}" destId="{51FAB76D-26A7-4CFB-87CE-8C3E8222E428}" srcOrd="0" destOrd="0" presId="urn:microsoft.com/office/officeart/2009/3/layout/StepUpProcess"/>
    <dgm:cxn modelId="{D5CE10B7-58C2-44FD-A038-A717693C401B}" srcId="{2552E25F-D94C-4D22-990C-BF3DF097D463}" destId="{B632BB58-687C-4260-87E4-58ACB878F242}" srcOrd="3" destOrd="0" parTransId="{872966D4-0302-460F-A550-C92249E1F392}" sibTransId="{32139D8B-43E6-4BA9-A6DF-FD155C052EE2}"/>
    <dgm:cxn modelId="{BAD8D0C6-9D54-41D0-8CAC-E767C6C67FDC}" srcId="{2552E25F-D94C-4D22-990C-BF3DF097D463}" destId="{CF2E6D17-5539-4A2B-9835-2528B3A8B560}" srcOrd="0" destOrd="0" parTransId="{69A58085-9025-4387-9599-AE8101716DB4}" sibTransId="{1A854CA9-708D-4294-A01C-4C572AC3960E}"/>
    <dgm:cxn modelId="{004099DB-7504-4ED6-9180-F50221EDFF9F}" srcId="{2552E25F-D94C-4D22-990C-BF3DF097D463}" destId="{682F2A45-A07F-477A-A514-61728D4345D8}" srcOrd="5" destOrd="0" parTransId="{1C61849E-A583-4ED9-9862-BE91D21905F8}" sibTransId="{D92098A1-F509-4FFD-85C6-C1C3E5A2CB16}"/>
    <dgm:cxn modelId="{000650E1-8A52-43C1-85BC-0DC7C962FD7E}" srcId="{2552E25F-D94C-4D22-990C-BF3DF097D463}" destId="{ADFFE41D-11D6-4B91-B6BC-48A7B8B93C62}" srcOrd="1" destOrd="0" parTransId="{D02870C1-9974-4FC2-9498-1B5704254FA6}" sibTransId="{12FEBBB4-8A31-4715-91F7-87F8F00AAFFF}"/>
    <dgm:cxn modelId="{0FE207F9-B9F1-461D-96DF-1C9407606D4B}" type="presOf" srcId="{CF2E6D17-5539-4A2B-9835-2528B3A8B560}" destId="{970FBD46-A077-4823-BC89-8F2567298FDF}" srcOrd="0" destOrd="0" presId="urn:microsoft.com/office/officeart/2009/3/layout/StepUpProcess"/>
    <dgm:cxn modelId="{57D15162-F924-4586-8A52-E7A8340AFA2F}" type="presParOf" srcId="{04E0016B-C244-419E-9F15-2D325DA2B108}" destId="{C02294D7-958F-490D-9F3E-0169CA378CC2}" srcOrd="0" destOrd="0" presId="urn:microsoft.com/office/officeart/2009/3/layout/StepUpProcess"/>
    <dgm:cxn modelId="{5CEAB187-2FB9-49D9-9F16-96F8EF040490}" type="presParOf" srcId="{C02294D7-958F-490D-9F3E-0169CA378CC2}" destId="{FF530AA9-F93E-4005-A661-EBD8A16EAB56}" srcOrd="0" destOrd="0" presId="urn:microsoft.com/office/officeart/2009/3/layout/StepUpProcess"/>
    <dgm:cxn modelId="{F4E38458-6E62-4014-8EEF-8FC22F281A5E}" type="presParOf" srcId="{C02294D7-958F-490D-9F3E-0169CA378CC2}" destId="{970FBD46-A077-4823-BC89-8F2567298FDF}" srcOrd="1" destOrd="0" presId="urn:microsoft.com/office/officeart/2009/3/layout/StepUpProcess"/>
    <dgm:cxn modelId="{EBFC9AEA-F3A5-4755-ADE4-C9975CF07280}" type="presParOf" srcId="{C02294D7-958F-490D-9F3E-0169CA378CC2}" destId="{7B941CF3-F22A-4314-8AD5-759EEDA5D514}" srcOrd="2" destOrd="0" presId="urn:microsoft.com/office/officeart/2009/3/layout/StepUpProcess"/>
    <dgm:cxn modelId="{9B2E9AFE-5AC5-45EF-A4B6-23674B1E4A08}" type="presParOf" srcId="{04E0016B-C244-419E-9F15-2D325DA2B108}" destId="{06F266A4-DE4F-4A4F-B1AB-F9E18BBF551E}" srcOrd="1" destOrd="0" presId="urn:microsoft.com/office/officeart/2009/3/layout/StepUpProcess"/>
    <dgm:cxn modelId="{400FB42A-ABB6-444E-95B1-E743FA6C1C17}" type="presParOf" srcId="{06F266A4-DE4F-4A4F-B1AB-F9E18BBF551E}" destId="{CCD5F280-F3E6-4897-8BF3-85054FD79427}" srcOrd="0" destOrd="0" presId="urn:microsoft.com/office/officeart/2009/3/layout/StepUpProcess"/>
    <dgm:cxn modelId="{B61330D7-5EEE-48B2-B2DE-51CAC50AD598}" type="presParOf" srcId="{04E0016B-C244-419E-9F15-2D325DA2B108}" destId="{2F9D9DE7-41A4-4F14-A72A-9CFFF81F461A}" srcOrd="2" destOrd="0" presId="urn:microsoft.com/office/officeart/2009/3/layout/StepUpProcess"/>
    <dgm:cxn modelId="{C4D34984-9F6C-42A0-8852-0BBB7C0AF015}" type="presParOf" srcId="{2F9D9DE7-41A4-4F14-A72A-9CFFF81F461A}" destId="{454B5A48-381D-40B2-AE56-18F7C43B0EA2}" srcOrd="0" destOrd="0" presId="urn:microsoft.com/office/officeart/2009/3/layout/StepUpProcess"/>
    <dgm:cxn modelId="{BBBE32E5-6E66-4FB5-AFAB-B97211AAE567}" type="presParOf" srcId="{2F9D9DE7-41A4-4F14-A72A-9CFFF81F461A}" destId="{94618840-9C21-439F-A275-F069AD4F9920}" srcOrd="1" destOrd="0" presId="urn:microsoft.com/office/officeart/2009/3/layout/StepUpProcess"/>
    <dgm:cxn modelId="{6100366D-EBA5-43BE-B0C5-597F4CC1D0E9}" type="presParOf" srcId="{2F9D9DE7-41A4-4F14-A72A-9CFFF81F461A}" destId="{02DD0813-EF9C-4C59-B1DD-6FD67053CEAE}" srcOrd="2" destOrd="0" presId="urn:microsoft.com/office/officeart/2009/3/layout/StepUpProcess"/>
    <dgm:cxn modelId="{6ACA7F71-938C-41E4-BD43-7FC9FA59D2C7}" type="presParOf" srcId="{04E0016B-C244-419E-9F15-2D325DA2B108}" destId="{A76FA703-213C-404E-B7FF-B01A58D146F8}" srcOrd="3" destOrd="0" presId="urn:microsoft.com/office/officeart/2009/3/layout/StepUpProcess"/>
    <dgm:cxn modelId="{43671D6E-283B-493D-A40E-D8FC9704D349}" type="presParOf" srcId="{A76FA703-213C-404E-B7FF-B01A58D146F8}" destId="{6594F26E-DADC-4A1A-B7AA-59686543F3FF}" srcOrd="0" destOrd="0" presId="urn:microsoft.com/office/officeart/2009/3/layout/StepUpProcess"/>
    <dgm:cxn modelId="{8133E926-5710-4160-9BC7-914445ED4E04}" type="presParOf" srcId="{04E0016B-C244-419E-9F15-2D325DA2B108}" destId="{4DA6570D-5894-4F22-A5D2-ABB390A940E0}" srcOrd="4" destOrd="0" presId="urn:microsoft.com/office/officeart/2009/3/layout/StepUpProcess"/>
    <dgm:cxn modelId="{A6338D5B-CF31-4F85-9573-0B4FD9E8BFD6}" type="presParOf" srcId="{4DA6570D-5894-4F22-A5D2-ABB390A940E0}" destId="{6D10FADB-7908-4000-B608-53C3DC322F5F}" srcOrd="0" destOrd="0" presId="urn:microsoft.com/office/officeart/2009/3/layout/StepUpProcess"/>
    <dgm:cxn modelId="{3FC6F263-9289-4D56-9260-4F75BB67C1E4}" type="presParOf" srcId="{4DA6570D-5894-4F22-A5D2-ABB390A940E0}" destId="{51FAB76D-26A7-4CFB-87CE-8C3E8222E428}" srcOrd="1" destOrd="0" presId="urn:microsoft.com/office/officeart/2009/3/layout/StepUpProcess"/>
    <dgm:cxn modelId="{0A835FF7-F3BE-4EEA-A8AF-08C1FC4AA025}" type="presParOf" srcId="{4DA6570D-5894-4F22-A5D2-ABB390A940E0}" destId="{515F5ECE-C46F-4EDE-A5F5-C893153669E7}" srcOrd="2" destOrd="0" presId="urn:microsoft.com/office/officeart/2009/3/layout/StepUpProcess"/>
    <dgm:cxn modelId="{A84C3539-BA34-4348-A79C-0C621FF2394E}" type="presParOf" srcId="{04E0016B-C244-419E-9F15-2D325DA2B108}" destId="{96E49D21-8BB3-426A-A921-702962A07192}" srcOrd="5" destOrd="0" presId="urn:microsoft.com/office/officeart/2009/3/layout/StepUpProcess"/>
    <dgm:cxn modelId="{A0047C3E-0593-4B2C-8DEC-E03BEF87E614}" type="presParOf" srcId="{96E49D21-8BB3-426A-A921-702962A07192}" destId="{7C997306-4414-473D-8980-DF520C805B93}" srcOrd="0" destOrd="0" presId="urn:microsoft.com/office/officeart/2009/3/layout/StepUpProcess"/>
    <dgm:cxn modelId="{A6CF349F-C0C1-4BFD-95A5-39DBEB0BD66E}" type="presParOf" srcId="{04E0016B-C244-419E-9F15-2D325DA2B108}" destId="{C7A6BB51-9C8D-4596-927E-EF67933A446E}" srcOrd="6" destOrd="0" presId="urn:microsoft.com/office/officeart/2009/3/layout/StepUpProcess"/>
    <dgm:cxn modelId="{1AFFEB16-F802-4715-A97E-EB93A3B0F745}" type="presParOf" srcId="{C7A6BB51-9C8D-4596-927E-EF67933A446E}" destId="{7DD53D93-2CFC-48B3-AA75-1C2273A54667}" srcOrd="0" destOrd="0" presId="urn:microsoft.com/office/officeart/2009/3/layout/StepUpProcess"/>
    <dgm:cxn modelId="{0E08B3C6-8FC5-420C-844B-211EE27A1550}" type="presParOf" srcId="{C7A6BB51-9C8D-4596-927E-EF67933A446E}" destId="{F9B55680-735C-443B-A39F-7AF8DCCA482F}" srcOrd="1" destOrd="0" presId="urn:microsoft.com/office/officeart/2009/3/layout/StepUpProcess"/>
    <dgm:cxn modelId="{853F3F6F-0B86-4D61-BE66-C7EEBE19A653}" type="presParOf" srcId="{C7A6BB51-9C8D-4596-927E-EF67933A446E}" destId="{207F8424-2102-4D86-977E-D70A3431581C}" srcOrd="2" destOrd="0" presId="urn:microsoft.com/office/officeart/2009/3/layout/StepUpProcess"/>
    <dgm:cxn modelId="{88B96C1E-D640-4242-9286-0406FC688BCF}" type="presParOf" srcId="{04E0016B-C244-419E-9F15-2D325DA2B108}" destId="{4E829C6E-E8D9-46CD-A8CE-8FA3E704BF0C}" srcOrd="7" destOrd="0" presId="urn:microsoft.com/office/officeart/2009/3/layout/StepUpProcess"/>
    <dgm:cxn modelId="{6BF39039-F7CD-4F58-BB6B-CE84D32447CD}" type="presParOf" srcId="{4E829C6E-E8D9-46CD-A8CE-8FA3E704BF0C}" destId="{EB5FCD67-A31B-49F8-A66E-EA63854C55D5}" srcOrd="0" destOrd="0" presId="urn:microsoft.com/office/officeart/2009/3/layout/StepUpProcess"/>
    <dgm:cxn modelId="{B8497515-0A78-4CE3-B82B-D0A24D8600C0}" type="presParOf" srcId="{04E0016B-C244-419E-9F15-2D325DA2B108}" destId="{F14219C1-1852-4C52-A06D-1C488FBFE5EE}" srcOrd="8" destOrd="0" presId="urn:microsoft.com/office/officeart/2009/3/layout/StepUpProcess"/>
    <dgm:cxn modelId="{A012AAE0-6CDC-45C9-979C-990CB5C4A66D}" type="presParOf" srcId="{F14219C1-1852-4C52-A06D-1C488FBFE5EE}" destId="{4C263ABF-5B01-4475-8E6F-8F05BF36AEB8}" srcOrd="0" destOrd="0" presId="urn:microsoft.com/office/officeart/2009/3/layout/StepUpProcess"/>
    <dgm:cxn modelId="{44C0EB98-1268-4EF6-817F-B46C1103E375}" type="presParOf" srcId="{F14219C1-1852-4C52-A06D-1C488FBFE5EE}" destId="{4BBD3A02-6743-4B53-949A-F0177829642C}" srcOrd="1" destOrd="0" presId="urn:microsoft.com/office/officeart/2009/3/layout/StepUpProcess"/>
    <dgm:cxn modelId="{6B4E9AD7-657B-4C30-AE1B-D49F3C1A6BB1}" type="presParOf" srcId="{F14219C1-1852-4C52-A06D-1C488FBFE5EE}" destId="{02C030BA-96A7-459B-A085-C2674E92F5DD}" srcOrd="2" destOrd="0" presId="urn:microsoft.com/office/officeart/2009/3/layout/StepUpProcess"/>
    <dgm:cxn modelId="{48CDA606-7DDF-4B17-9D81-098380A862FE}" type="presParOf" srcId="{04E0016B-C244-419E-9F15-2D325DA2B108}" destId="{78E5F3EA-3EF2-4FA7-A9A1-F4D72FC7F246}" srcOrd="9" destOrd="0" presId="urn:microsoft.com/office/officeart/2009/3/layout/StepUpProcess"/>
    <dgm:cxn modelId="{F6361469-E932-4B58-B499-0CC49EBA7EB8}" type="presParOf" srcId="{78E5F3EA-3EF2-4FA7-A9A1-F4D72FC7F246}" destId="{3B5C2B5E-B4B1-4B60-B462-B55669497B5F}" srcOrd="0" destOrd="0" presId="urn:microsoft.com/office/officeart/2009/3/layout/StepUpProcess"/>
    <dgm:cxn modelId="{47002BA2-5132-4D70-BAE3-9E63FE98B2E3}" type="presParOf" srcId="{04E0016B-C244-419E-9F15-2D325DA2B108}" destId="{895F2AA1-8590-4F71-B2E0-8D414255AD4C}" srcOrd="10" destOrd="0" presId="urn:microsoft.com/office/officeart/2009/3/layout/StepUpProcess"/>
    <dgm:cxn modelId="{DF1FAEBE-C9A9-4A22-B244-E6B9A429B18A}" type="presParOf" srcId="{895F2AA1-8590-4F71-B2E0-8D414255AD4C}" destId="{763F0CFC-C35E-44C9-8E3F-90E289CDDADC}" srcOrd="0" destOrd="0" presId="urn:microsoft.com/office/officeart/2009/3/layout/StepUpProcess"/>
    <dgm:cxn modelId="{FE400BE2-9A06-427C-8143-8FA907026387}" type="presParOf" srcId="{895F2AA1-8590-4F71-B2E0-8D414255AD4C}" destId="{D7E0C76E-10B6-4875-B09D-2895D009D26D}" srcOrd="1" destOrd="0" presId="urn:microsoft.com/office/officeart/2009/3/layout/StepUpProcess"/>
  </dgm:cxnLst>
  <dgm:bg>
    <a:solidFill>
      <a:schemeClr val="accent1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2FD45-C360-4C55-9C76-433ED2AA4A28}">
      <dsp:nvSpPr>
        <dsp:cNvPr id="0" name=""/>
        <dsp:cNvSpPr/>
      </dsp:nvSpPr>
      <dsp:spPr>
        <a:xfrm>
          <a:off x="1268409" y="-136624"/>
          <a:ext cx="1677977" cy="167823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08EF35-5DF4-496F-8038-81D1226A6A42}">
      <dsp:nvSpPr>
        <dsp:cNvPr id="0" name=""/>
        <dsp:cNvSpPr/>
      </dsp:nvSpPr>
      <dsp:spPr>
        <a:xfrm>
          <a:off x="1650875" y="605892"/>
          <a:ext cx="932419" cy="466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600" b="1" kern="1200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ฝึก ๑</a:t>
          </a:r>
          <a:endParaRPr lang="en-US" sz="3600" b="1" kern="1200" dirty="0">
            <a:solidFill>
              <a:srgbClr val="7030A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650875" y="605892"/>
        <a:ext cx="932419" cy="466098"/>
      </dsp:txXfrm>
    </dsp:sp>
    <dsp:sp modelId="{10D9557D-0EB0-4942-8A64-8013BEF7AE37}">
      <dsp:nvSpPr>
        <dsp:cNvPr id="0" name=""/>
        <dsp:cNvSpPr/>
      </dsp:nvSpPr>
      <dsp:spPr>
        <a:xfrm>
          <a:off x="813935" y="964269"/>
          <a:ext cx="1677977" cy="167823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2">
            <a:hueOff val="-9985285"/>
            <a:satOff val="-3784"/>
            <a:lumOff val="1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E9EE37-FD8D-4FBC-8C10-772993B752AE}">
      <dsp:nvSpPr>
        <dsp:cNvPr id="0" name=""/>
        <dsp:cNvSpPr/>
      </dsp:nvSpPr>
      <dsp:spPr>
        <a:xfrm>
          <a:off x="1186714" y="1575739"/>
          <a:ext cx="932419" cy="466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600" b="1" kern="1200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ฝึก ๒ </a:t>
          </a:r>
          <a:endParaRPr lang="en-US" sz="3600" b="1" kern="1200" dirty="0">
            <a:solidFill>
              <a:schemeClr val="accent1">
                <a:lumMod val="75000"/>
              </a:schemeClr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186714" y="1575739"/>
        <a:ext cx="932419" cy="466098"/>
      </dsp:txXfrm>
    </dsp:sp>
    <dsp:sp modelId="{4E40D3F1-C154-4366-B85F-3118B1838F5E}">
      <dsp:nvSpPr>
        <dsp:cNvPr id="0" name=""/>
        <dsp:cNvSpPr/>
      </dsp:nvSpPr>
      <dsp:spPr>
        <a:xfrm>
          <a:off x="1399415" y="2043929"/>
          <a:ext cx="1441642" cy="144222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2">
            <a:hueOff val="-19970570"/>
            <a:satOff val="-7567"/>
            <a:lumOff val="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4E52C-77F6-4C64-9133-5F3D12CE77D8}">
      <dsp:nvSpPr>
        <dsp:cNvPr id="0" name=""/>
        <dsp:cNvSpPr/>
      </dsp:nvSpPr>
      <dsp:spPr>
        <a:xfrm>
          <a:off x="1653081" y="2546981"/>
          <a:ext cx="932419" cy="466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600" b="1" kern="1200" dirty="0">
              <a:solidFill>
                <a:schemeClr val="accent6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ฝึก ๓</a:t>
          </a:r>
          <a:endParaRPr lang="en-US" sz="3600" b="1" kern="1200" dirty="0">
            <a:solidFill>
              <a:schemeClr val="accent6">
                <a:lumMod val="50000"/>
              </a:schemeClr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653081" y="2546981"/>
        <a:ext cx="932419" cy="4660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BB5F47-A803-49D8-9717-32DCAE14E056}">
      <dsp:nvSpPr>
        <dsp:cNvPr id="0" name=""/>
        <dsp:cNvSpPr/>
      </dsp:nvSpPr>
      <dsp:spPr>
        <a:xfrm>
          <a:off x="6595255" y="380238"/>
          <a:ext cx="4341824" cy="330684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A90579-E9DA-4EE9-9B41-D3482C486073}">
      <dsp:nvSpPr>
        <dsp:cNvPr id="0" name=""/>
        <dsp:cNvSpPr/>
      </dsp:nvSpPr>
      <dsp:spPr>
        <a:xfrm>
          <a:off x="7083451" y="586885"/>
          <a:ext cx="3853628" cy="292661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Constructive</a:t>
          </a:r>
        </a:p>
        <a:p>
          <a:pPr marL="0" lvl="0" indent="0" algn="thaiDi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0" kern="1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การสร้าง/การเปลี่ยนแปลงเป็นสิ่งที่ควรเกิดขึ้นจากการฝึก ๓ ตามโครงการที่นักศึกษาออกแบบ</a:t>
          </a:r>
          <a:r>
            <a:rPr lang="en-US" sz="2400" b="0" kern="1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</a:p>
      </dsp:txBody>
      <dsp:txXfrm>
        <a:off x="7634353" y="1005051"/>
        <a:ext cx="2751824" cy="2090280"/>
      </dsp:txXfrm>
    </dsp:sp>
    <dsp:sp modelId="{92D00D11-E20C-4BA3-B2C5-7698413E6288}">
      <dsp:nvSpPr>
        <dsp:cNvPr id="0" name=""/>
        <dsp:cNvSpPr/>
      </dsp:nvSpPr>
      <dsp:spPr>
        <a:xfrm rot="2700000">
          <a:off x="3369773" y="631892"/>
          <a:ext cx="3051040" cy="3051040"/>
        </a:xfrm>
        <a:prstGeom prst="teardrop">
          <a:avLst>
            <a:gd name="adj" fmla="val 100000"/>
          </a:avLst>
        </a:prstGeom>
        <a:solidFill>
          <a:schemeClr val="accent2">
            <a:hueOff val="-9985285"/>
            <a:satOff val="-3784"/>
            <a:lumOff val="1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ADF3F6-EC4E-40C7-87EA-A52582D63260}">
      <dsp:nvSpPr>
        <dsp:cNvPr id="0" name=""/>
        <dsp:cNvSpPr/>
      </dsp:nvSpPr>
      <dsp:spPr>
        <a:xfrm>
          <a:off x="3600433" y="297577"/>
          <a:ext cx="2845025" cy="368708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985285"/>
              <a:satOff val="-3784"/>
              <a:lumOff val="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Group supervision</a:t>
          </a:r>
        </a:p>
        <a:p>
          <a:pPr marL="0" lvl="0" indent="0" algn="thaiDi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0" kern="1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งานสังคมสงเคราะห์พัฒนาสังคมสวัสดิการสังคมปัจจุบัน มีความหลากหลายทั้งกลุ่มเป้าหมายและความรู้ใหม่ๆ จึงต้องมีการนิเทศงานแบบกลุ่ม</a:t>
          </a:r>
          <a:endParaRPr lang="en-US" sz="2000" b="0" kern="1200" dirty="0">
            <a:solidFill>
              <a:schemeClr val="bg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4007148" y="824403"/>
        <a:ext cx="2031594" cy="2633436"/>
      </dsp:txXfrm>
    </dsp:sp>
    <dsp:sp modelId="{A2795564-2916-463C-9033-813D75BE094C}">
      <dsp:nvSpPr>
        <dsp:cNvPr id="0" name=""/>
        <dsp:cNvSpPr/>
      </dsp:nvSpPr>
      <dsp:spPr>
        <a:xfrm rot="2700000">
          <a:off x="602405" y="691693"/>
          <a:ext cx="2908673" cy="2908673"/>
        </a:xfrm>
        <a:prstGeom prst="teardrop">
          <a:avLst>
            <a:gd name="adj" fmla="val 100000"/>
          </a:avLst>
        </a:prstGeom>
        <a:solidFill>
          <a:schemeClr val="accent2">
            <a:hueOff val="-19970570"/>
            <a:satOff val="-7567"/>
            <a:lumOff val="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64A8B5-B019-4824-987E-B0E288B8DD9B}">
      <dsp:nvSpPr>
        <dsp:cNvPr id="0" name=""/>
        <dsp:cNvSpPr/>
      </dsp:nvSpPr>
      <dsp:spPr>
        <a:xfrm>
          <a:off x="61205" y="545506"/>
          <a:ext cx="2751071" cy="330642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9970570"/>
              <a:satOff val="-7567"/>
              <a:lumOff val="23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Student centered</a:t>
          </a:r>
        </a:p>
        <a:p>
          <a:pPr marL="0" lvl="0" indent="0" algn="thaiDi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800" kern="1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เพราะนักศึกษาผ่านการฝึกงานมา ๒ ครั้ง มีความเป็นผู้ใหญ่ และมีวุฒิภาวะเพียงพอสำหรับความรับผิดชอบและการตัดสินใจ </a:t>
          </a:r>
          <a:endParaRPr lang="en-US" sz="1800" kern="1200" dirty="0">
            <a:solidFill>
              <a:schemeClr val="bg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454489" y="1017942"/>
        <a:ext cx="1964503" cy="23615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530AA9-F93E-4005-A661-EBD8A16EAB56}">
      <dsp:nvSpPr>
        <dsp:cNvPr id="0" name=""/>
        <dsp:cNvSpPr/>
      </dsp:nvSpPr>
      <dsp:spPr>
        <a:xfrm rot="5400000">
          <a:off x="359771" y="2218519"/>
          <a:ext cx="1081768" cy="1800038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0FBD46-A077-4823-BC89-8F2567298FDF}">
      <dsp:nvSpPr>
        <dsp:cNvPr id="0" name=""/>
        <dsp:cNvSpPr/>
      </dsp:nvSpPr>
      <dsp:spPr>
        <a:xfrm>
          <a:off x="179197" y="2756343"/>
          <a:ext cx="1625085" cy="1424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179197" y="2756343"/>
        <a:ext cx="1625085" cy="1424482"/>
      </dsp:txXfrm>
    </dsp:sp>
    <dsp:sp modelId="{7B941CF3-F22A-4314-8AD5-759EEDA5D514}">
      <dsp:nvSpPr>
        <dsp:cNvPr id="0" name=""/>
        <dsp:cNvSpPr/>
      </dsp:nvSpPr>
      <dsp:spPr>
        <a:xfrm>
          <a:off x="1497662" y="2085998"/>
          <a:ext cx="306619" cy="306619"/>
        </a:xfrm>
        <a:prstGeom prst="triangle">
          <a:avLst>
            <a:gd name="adj" fmla="val 100000"/>
          </a:avLst>
        </a:prstGeom>
        <a:solidFill>
          <a:schemeClr val="accent2">
            <a:hueOff val="-1997057"/>
            <a:satOff val="-757"/>
            <a:lumOff val="235"/>
            <a:alphaOff val="0"/>
          </a:schemeClr>
        </a:solidFill>
        <a:ln w="12700" cap="flat" cmpd="sng" algn="ctr">
          <a:solidFill>
            <a:schemeClr val="accent2">
              <a:hueOff val="-1997057"/>
              <a:satOff val="-757"/>
              <a:lumOff val="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4B5A48-381D-40B2-AE56-18F7C43B0EA2}">
      <dsp:nvSpPr>
        <dsp:cNvPr id="0" name=""/>
        <dsp:cNvSpPr/>
      </dsp:nvSpPr>
      <dsp:spPr>
        <a:xfrm rot="5400000">
          <a:off x="2349193" y="1726235"/>
          <a:ext cx="1081768" cy="1800038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-3994114"/>
            <a:satOff val="-1513"/>
            <a:lumOff val="470"/>
            <a:alphaOff val="0"/>
          </a:schemeClr>
        </a:solidFill>
        <a:ln w="12700" cap="flat" cmpd="sng" algn="ctr">
          <a:solidFill>
            <a:schemeClr val="accent2">
              <a:hueOff val="-3994114"/>
              <a:satOff val="-1513"/>
              <a:lumOff val="4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618840-9C21-439F-A275-F069AD4F9920}">
      <dsp:nvSpPr>
        <dsp:cNvPr id="0" name=""/>
        <dsp:cNvSpPr/>
      </dsp:nvSpPr>
      <dsp:spPr>
        <a:xfrm>
          <a:off x="2168619" y="2264058"/>
          <a:ext cx="1625085" cy="1424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thaiDi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กลุ่มนักศึกษาส่งรายชื่อสถานที่ฝึกงานเพื่อให้คณะแต่งตั้งอาจารย์ที่ปรึกษา</a:t>
          </a:r>
          <a:endParaRPr lang="en-US" sz="2000" b="1" kern="1200" dirty="0">
            <a:solidFill>
              <a:schemeClr val="bg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2168619" y="2264058"/>
        <a:ext cx="1625085" cy="1424482"/>
      </dsp:txXfrm>
    </dsp:sp>
    <dsp:sp modelId="{02DD0813-EF9C-4C59-B1DD-6FD67053CEAE}">
      <dsp:nvSpPr>
        <dsp:cNvPr id="0" name=""/>
        <dsp:cNvSpPr/>
      </dsp:nvSpPr>
      <dsp:spPr>
        <a:xfrm>
          <a:off x="3487084" y="1593714"/>
          <a:ext cx="306619" cy="306619"/>
        </a:xfrm>
        <a:prstGeom prst="triangle">
          <a:avLst>
            <a:gd name="adj" fmla="val 100000"/>
          </a:avLst>
        </a:prstGeom>
        <a:solidFill>
          <a:schemeClr val="accent2">
            <a:hueOff val="-5991171"/>
            <a:satOff val="-2270"/>
            <a:lumOff val="706"/>
            <a:alphaOff val="0"/>
          </a:schemeClr>
        </a:solidFill>
        <a:ln w="12700" cap="flat" cmpd="sng" algn="ctr">
          <a:solidFill>
            <a:schemeClr val="accent2">
              <a:hueOff val="-5991171"/>
              <a:satOff val="-2270"/>
              <a:lumOff val="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10FADB-7908-4000-B608-53C3DC322F5F}">
      <dsp:nvSpPr>
        <dsp:cNvPr id="0" name=""/>
        <dsp:cNvSpPr/>
      </dsp:nvSpPr>
      <dsp:spPr>
        <a:xfrm rot="5400000">
          <a:off x="4338615" y="1233950"/>
          <a:ext cx="1081768" cy="1800038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-7988228"/>
            <a:satOff val="-3027"/>
            <a:lumOff val="941"/>
            <a:alphaOff val="0"/>
          </a:schemeClr>
        </a:solidFill>
        <a:ln w="12700" cap="flat" cmpd="sng" algn="ctr">
          <a:solidFill>
            <a:schemeClr val="accent2">
              <a:hueOff val="-7988228"/>
              <a:satOff val="-3027"/>
              <a:lumOff val="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FAB76D-26A7-4CFB-87CE-8C3E8222E428}">
      <dsp:nvSpPr>
        <dsp:cNvPr id="0" name=""/>
        <dsp:cNvSpPr/>
      </dsp:nvSpPr>
      <dsp:spPr>
        <a:xfrm>
          <a:off x="4158040" y="1771774"/>
          <a:ext cx="1625085" cy="1424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thaiDi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กลุ่มนักศึกษาติดต่อสถานที่ฝึกงาน อ</a:t>
          </a:r>
          <a:r>
            <a:rPr lang="en-US" sz="2000" b="1" kern="1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</a:t>
          </a:r>
          <a:r>
            <a:rPr lang="th-TH" sz="2000" b="1" kern="1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ที่ปรึกษาในคณะ และ อ</a:t>
          </a:r>
          <a:r>
            <a:rPr lang="en-US" sz="2000" b="1" kern="1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.</a:t>
          </a:r>
          <a:r>
            <a:rPr lang="th-TH" sz="2000" b="1" kern="1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ที่ปรึกษาภาคสนาม เพื่อพัฒนาโครงการ และวางแผนการฝึกร่วมกัน</a:t>
          </a:r>
          <a:endParaRPr lang="en-US" sz="2000" b="1" kern="1200" dirty="0">
            <a:solidFill>
              <a:schemeClr val="bg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4158040" y="1771774"/>
        <a:ext cx="1625085" cy="1424482"/>
      </dsp:txXfrm>
    </dsp:sp>
    <dsp:sp modelId="{515F5ECE-C46F-4EDE-A5F5-C893153669E7}">
      <dsp:nvSpPr>
        <dsp:cNvPr id="0" name=""/>
        <dsp:cNvSpPr/>
      </dsp:nvSpPr>
      <dsp:spPr>
        <a:xfrm>
          <a:off x="5476506" y="1101429"/>
          <a:ext cx="306619" cy="306619"/>
        </a:xfrm>
        <a:prstGeom prst="triangle">
          <a:avLst>
            <a:gd name="adj" fmla="val 100000"/>
          </a:avLst>
        </a:prstGeom>
        <a:solidFill>
          <a:schemeClr val="accent2">
            <a:hueOff val="-9985285"/>
            <a:satOff val="-3784"/>
            <a:lumOff val="1176"/>
            <a:alphaOff val="0"/>
          </a:schemeClr>
        </a:solidFill>
        <a:ln w="12700" cap="flat" cmpd="sng" algn="ctr">
          <a:solidFill>
            <a:schemeClr val="accent2">
              <a:hueOff val="-9985285"/>
              <a:satOff val="-3784"/>
              <a:lumOff val="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D53D93-2CFC-48B3-AA75-1C2273A54667}">
      <dsp:nvSpPr>
        <dsp:cNvPr id="0" name=""/>
        <dsp:cNvSpPr/>
      </dsp:nvSpPr>
      <dsp:spPr>
        <a:xfrm rot="5400000">
          <a:off x="6328036" y="741666"/>
          <a:ext cx="1081768" cy="1800038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-11982342"/>
            <a:satOff val="-4540"/>
            <a:lumOff val="1411"/>
            <a:alphaOff val="0"/>
          </a:schemeClr>
        </a:solidFill>
        <a:ln w="12700" cap="flat" cmpd="sng" algn="ctr">
          <a:solidFill>
            <a:schemeClr val="accent2">
              <a:hueOff val="-11982342"/>
              <a:satOff val="-4540"/>
              <a:lumOff val="14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B55680-735C-443B-A39F-7AF8DCCA482F}">
      <dsp:nvSpPr>
        <dsp:cNvPr id="0" name=""/>
        <dsp:cNvSpPr/>
      </dsp:nvSpPr>
      <dsp:spPr>
        <a:xfrm>
          <a:off x="6147462" y="1279490"/>
          <a:ext cx="1625085" cy="1424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6147462" y="1279490"/>
        <a:ext cx="1625085" cy="1424482"/>
      </dsp:txXfrm>
    </dsp:sp>
    <dsp:sp modelId="{207F8424-2102-4D86-977E-D70A3431581C}">
      <dsp:nvSpPr>
        <dsp:cNvPr id="0" name=""/>
        <dsp:cNvSpPr/>
      </dsp:nvSpPr>
      <dsp:spPr>
        <a:xfrm>
          <a:off x="7465928" y="609145"/>
          <a:ext cx="306619" cy="306619"/>
        </a:xfrm>
        <a:prstGeom prst="triangle">
          <a:avLst>
            <a:gd name="adj" fmla="val 100000"/>
          </a:avLst>
        </a:prstGeom>
        <a:solidFill>
          <a:schemeClr val="accent2">
            <a:hueOff val="-13979398"/>
            <a:satOff val="-5297"/>
            <a:lumOff val="1646"/>
            <a:alphaOff val="0"/>
          </a:schemeClr>
        </a:solidFill>
        <a:ln w="12700" cap="flat" cmpd="sng" algn="ctr">
          <a:solidFill>
            <a:schemeClr val="accent2">
              <a:hueOff val="-13979398"/>
              <a:satOff val="-5297"/>
              <a:lumOff val="16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63ABF-5B01-4475-8E6F-8F05BF36AEB8}">
      <dsp:nvSpPr>
        <dsp:cNvPr id="0" name=""/>
        <dsp:cNvSpPr/>
      </dsp:nvSpPr>
      <dsp:spPr>
        <a:xfrm rot="5400000">
          <a:off x="8317458" y="516372"/>
          <a:ext cx="1081768" cy="1800038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-15976456"/>
            <a:satOff val="-6054"/>
            <a:lumOff val="1882"/>
            <a:alphaOff val="0"/>
          </a:schemeClr>
        </a:solidFill>
        <a:ln w="12700" cap="flat" cmpd="sng" algn="ctr">
          <a:solidFill>
            <a:schemeClr val="accent2">
              <a:hueOff val="-15976456"/>
              <a:satOff val="-6054"/>
              <a:lumOff val="1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BD3A02-6743-4B53-949A-F0177829642C}">
      <dsp:nvSpPr>
        <dsp:cNvPr id="0" name=""/>
        <dsp:cNvSpPr/>
      </dsp:nvSpPr>
      <dsp:spPr>
        <a:xfrm>
          <a:off x="8162243" y="1039168"/>
          <a:ext cx="1756765" cy="890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thaiDi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b="1" kern="1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ลงพื้นที่ฝึกปฏิบัติตามแผน </a:t>
          </a:r>
          <a:r>
            <a:rPr lang="en-US" sz="2400" b="1" kern="1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(72 </a:t>
          </a:r>
          <a:r>
            <a:rPr lang="th-TH" sz="2400" b="1" kern="1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วัน)</a:t>
          </a:r>
        </a:p>
      </dsp:txBody>
      <dsp:txXfrm>
        <a:off x="8162243" y="1039168"/>
        <a:ext cx="1756765" cy="890500"/>
      </dsp:txXfrm>
    </dsp:sp>
    <dsp:sp modelId="{02C030BA-96A7-459B-A085-C2674E92F5DD}">
      <dsp:nvSpPr>
        <dsp:cNvPr id="0" name=""/>
        <dsp:cNvSpPr/>
      </dsp:nvSpPr>
      <dsp:spPr>
        <a:xfrm>
          <a:off x="9455349" y="383851"/>
          <a:ext cx="306619" cy="306619"/>
        </a:xfrm>
        <a:prstGeom prst="triangle">
          <a:avLst>
            <a:gd name="adj" fmla="val 100000"/>
          </a:avLst>
        </a:prstGeom>
        <a:solidFill>
          <a:schemeClr val="accent2">
            <a:hueOff val="-17973512"/>
            <a:satOff val="-6810"/>
            <a:lumOff val="2117"/>
            <a:alphaOff val="0"/>
          </a:schemeClr>
        </a:solidFill>
        <a:ln w="12700" cap="flat" cmpd="sng" algn="ctr">
          <a:solidFill>
            <a:schemeClr val="accent2">
              <a:hueOff val="-17973512"/>
              <a:satOff val="-6810"/>
              <a:lumOff val="21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3F0CFC-C35E-44C9-8E3F-90E289CDDADC}">
      <dsp:nvSpPr>
        <dsp:cNvPr id="0" name=""/>
        <dsp:cNvSpPr/>
      </dsp:nvSpPr>
      <dsp:spPr>
        <a:xfrm rot="5400000">
          <a:off x="10306880" y="24088"/>
          <a:ext cx="1081768" cy="1800038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-19970570"/>
            <a:satOff val="-7567"/>
            <a:lumOff val="2352"/>
            <a:alphaOff val="0"/>
          </a:schemeClr>
        </a:solidFill>
        <a:ln w="12700" cap="flat" cmpd="sng" algn="ctr">
          <a:solidFill>
            <a:schemeClr val="accent2">
              <a:hueOff val="-19970570"/>
              <a:satOff val="-7567"/>
              <a:lumOff val="23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E0C76E-10B6-4875-B09D-2895D009D26D}">
      <dsp:nvSpPr>
        <dsp:cNvPr id="0" name=""/>
        <dsp:cNvSpPr/>
      </dsp:nvSpPr>
      <dsp:spPr>
        <a:xfrm>
          <a:off x="10126306" y="561912"/>
          <a:ext cx="1625085" cy="1424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10126306" y="561912"/>
        <a:ext cx="1625085" cy="1424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B44F3-8197-4C2E-884B-24601BC46F9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0A743-8B2F-4DB3-8D8E-54FFF1EDF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14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1E2CF-DF41-48CB-8E1C-AF19752CC672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0FC27-8AC5-4108-9D81-9B565A7CE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6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cs typeface="Cordia New" panose="020B0304020202020204" pitchFamily="34" charset="-34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fld id="{0103636A-4EDF-4BAD-BB78-1E7A84F4DFE9}" type="slidenum">
              <a:rPr lang="en-US" altLang="en-US" sz="1200"/>
              <a:pPr/>
              <a:t>28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468780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4553" y="2855153"/>
            <a:ext cx="8144134" cy="1409666"/>
          </a:xfrm>
        </p:spPr>
        <p:txBody>
          <a:bodyPr/>
          <a:lstStyle/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แนวทางกระบวนการฝึกภาคปฏิบัติ ๓</a:t>
            </a:r>
            <a:b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710" y="4629783"/>
            <a:ext cx="8144134" cy="1117687"/>
          </a:xfrm>
        </p:spPr>
        <p:txBody>
          <a:bodyPr>
            <a:normAutofit/>
          </a:bodyPr>
          <a:lstStyle/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๙ กันยายน ๒๕๖๒</a:t>
            </a:r>
            <a:endParaRPr lang="en-US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88779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56" y="650081"/>
            <a:ext cx="10072726" cy="1184085"/>
          </a:xfrm>
        </p:spPr>
        <p:txBody>
          <a:bodyPr>
            <a:normAutofit fontScale="90000"/>
          </a:bodyPr>
          <a:lstStyle/>
          <a:p>
            <a:pPr algn="ctr"/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หลักคิดสำคัญในการฝึก ๓ มาจาก ๓ หลักคิด คือ </a:t>
            </a:r>
            <a:b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sz="5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sz="53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456" y="2057400"/>
            <a:ext cx="11572874" cy="45434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67465322"/>
              </p:ext>
            </p:extLst>
          </p:nvPr>
        </p:nvGraphicFramePr>
        <p:xfrm>
          <a:off x="464345" y="2150269"/>
          <a:ext cx="10937080" cy="4314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2694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รูปแบบการฝึก ๓ </a:t>
            </a:r>
            <a:endParaRPr lang="en-US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8" y="2100263"/>
            <a:ext cx="11901487" cy="443626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thaiDist"/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ฝึกภาคปฏิบัติ ๓ เป็น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การฝึกงานแบบกลุ่ม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ที่มีนักศึกษารวมกลุ่มกันตั้งแต่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 – 8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คนต่อผลงาน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ฝึกตามประเด็นความสนใจ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นำเสนอโครงการ/โครงการวิจัยเชิงปฏิบัติการ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Action research)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ที่สะท้อนการนำหลักวิชาการสังคมสงเคราะห์ไปใช้ในการทำงาน 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ในขั้นตอนการเขียนโครงการและวางแผนการดำเนินงาน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จะมีอาจารย์ที่ปรึกษาทั้งในคณะและภาคสนาม ที่ทางคณะอนุกรรมการฝึกฯ ๓ แต่งตั้ง 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ขณะฝึกงาน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จะมี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ทีมอาจารย์นิเทศงาน (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Group supervision)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ดูแลและให้คำแนะนำการฝึกงานของนักศึกษา เพื่อให้ผลงานมีประสิทธิภาพและประสิทธิผลมากที่สุด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167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th-TH" sz="48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กรอบพื้นที่การฝึก ๓ </a:t>
            </a:r>
            <a:b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456" y="2043113"/>
            <a:ext cx="11630025" cy="45005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การจัดหาสถานที่ฝึกงาน กำหนดไว้ 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รูปแบบคือ 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>
              <a:buFont typeface="Wingdings" panose="05000000000000000000" pitchFamily="2" charset="2"/>
              <a:buChar char="Ø"/>
            </a:pP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กลุ่มนักศึกษาสนใจในพื้นที่การทำงานที่อาจต่อเนื่องจากการฝึกงานที่ผ่านมาแล้วทั้ง ฝึก 1 และฝึก 2  และเสนอมายังฝ่ายฝึกฯ พิจารณา 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>
              <a:buFont typeface="Wingdings" panose="05000000000000000000" pitchFamily="2" charset="2"/>
              <a:buChar char="Ø"/>
            </a:pP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กลุ่มนักศึกษามีความสนใจและต้องการฝึกงานในประเด็นเฉพาะเจาะจง เช่น สนใจการให้คำปรึกษาสำหรับผู้ตกเป็นเหยื่อการกระทำความรุนแรง ต้องการฝึกงานในหน่วยงานที่ทำงานเกี่ยวกับการบริการสังคมในโรงพยาบาล หรือ หน่วยงานบำบัดด้านยาเสพติด/ เหล้า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สนใจในประเด็นแรงงานข้ามชาติในชุมชน เป็นต้น 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>
              <a:buFont typeface="Wingdings" panose="05000000000000000000" pitchFamily="2" charset="2"/>
              <a:buChar char="Ø"/>
            </a:pP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ฝ่ายฝึกฯ สำรวจจัดหาพื้นที่ฝึกงาน จำแนกตามรายสาขาวิชาโท (กำลังดำเนินการ) 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05136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th-TH" sz="5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๓</a:t>
            </a:r>
            <a:r>
              <a:rPr lang="en-US" sz="5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5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ช่วงเวลาและขั้นตอนการฝึก ๓</a:t>
            </a:r>
            <a:br>
              <a:rPr lang="th-TH" sz="5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sz="53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25172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ระยะเวลาการฝึก ๓ </a:t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684" y="2099144"/>
            <a:ext cx="11744077" cy="455609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ระยะเวลา </a:t>
            </a:r>
            <a:r>
              <a:rPr lang="en-US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72 </a:t>
            </a: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วัน เริ่มลงพื้นที่ฝึกปฏิบัติ </a:t>
            </a:r>
            <a:r>
              <a:rPr lang="en-US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13 </a:t>
            </a: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มกราคม </a:t>
            </a:r>
            <a:r>
              <a:rPr lang="en-US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– 27 </a:t>
            </a: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เมษายน </a:t>
            </a:r>
            <a:r>
              <a:rPr lang="en-US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2563 </a:t>
            </a: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(เป็นการฝึกในภาคการศึกษาที่ ๒/๒๕๖๒)</a:t>
            </a:r>
            <a:endParaRPr lang="en-US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48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แต่</a:t>
            </a: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กระบวนการฝึกเริ่มตั้งแต่หลังปัจฉิมนิเทศฝึก </a:t>
            </a:r>
            <a:r>
              <a:rPr lang="en-US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(กลางเดือนสิงหาคม เป็นต้นไป)</a:t>
            </a:r>
            <a:endParaRPr lang="en-US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64691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3525919" cy="1080938"/>
          </a:xfrm>
        </p:spPr>
        <p:txBody>
          <a:bodyPr>
            <a:normAutofit fontScale="90000"/>
          </a:bodyPr>
          <a:lstStyle/>
          <a:p>
            <a:br>
              <a:rPr lang="th-TH" sz="5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5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ขั้นตอนการฝึก ๓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58086788"/>
              </p:ext>
            </p:extLst>
          </p:nvPr>
        </p:nvGraphicFramePr>
        <p:xfrm>
          <a:off x="143123" y="2146852"/>
          <a:ext cx="11752028" cy="4564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2151" y="5043402"/>
            <a:ext cx="18606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กลุ่มนักศึกษาติดต่อสถานที่ฝึกงานเบื้องต้น และไปค้นคว้า ข้อมูล และพบผู้ที่จะเป็นอาจารย์ภาคสนาม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7078" y="4397071"/>
            <a:ext cx="993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๑</a:t>
            </a:r>
            <a:endParaRPr lang="en-US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76223" y="3927944"/>
            <a:ext cx="803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</a:t>
            </a:r>
            <a:endParaRPr lang="en-US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0438" y="3427012"/>
            <a:ext cx="811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๓</a:t>
            </a:r>
            <a:endParaRPr lang="en-US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18852" y="2934031"/>
            <a:ext cx="5565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๔</a:t>
            </a:r>
            <a:endParaRPr lang="en-US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03312" y="2428769"/>
            <a:ext cx="5804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๕</a:t>
            </a:r>
            <a:endParaRPr lang="en-US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0407" y="2011680"/>
            <a:ext cx="612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๖</a:t>
            </a:r>
            <a:endParaRPr lang="en-US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81530" y="3653978"/>
            <a:ext cx="1701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ส่งร่างรายงานเพื่อสอบสัมภาษณ์   (</a:t>
            </a:r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Interview)</a:t>
            </a:r>
            <a:endParaRPr lang="en-US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233329" y="2596455"/>
            <a:ext cx="1749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ติดตามประเมินผล </a:t>
            </a:r>
            <a:endParaRPr lang="en-US" sz="24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2151" y="2182547"/>
            <a:ext cx="5844208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1" algn="ct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ช่วงเตรียมความพร้อม </a:t>
            </a:r>
            <a:r>
              <a:rPr lang="th-TH" sz="3200" b="1" dirty="0">
                <a:solidFill>
                  <a:srgbClr val="FF0000"/>
                </a:solidFill>
                <a:highlight>
                  <a:srgbClr val="0000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200" b="1" dirty="0">
                <a:solidFill>
                  <a:srgbClr val="FF0000"/>
                </a:solidFill>
                <a:highlight>
                  <a:srgbClr val="0000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30 </a:t>
            </a:r>
            <a:r>
              <a:rPr lang="th-TH" sz="3200" b="1" dirty="0">
                <a:solidFill>
                  <a:srgbClr val="FF0000"/>
                </a:solidFill>
                <a:highlight>
                  <a:srgbClr val="0000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คะแนน)</a:t>
            </a:r>
            <a:endParaRPr lang="en-US" sz="3200" dirty="0">
              <a:solidFill>
                <a:srgbClr val="FF0000"/>
              </a:solidFill>
              <a:highlight>
                <a:srgbClr val="000000"/>
              </a:highligh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ct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ระหว่าง ส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– ตุลาคม</a:t>
            </a:r>
            <a:endParaRPr lang="en-US" sz="3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72723" y="4220331"/>
            <a:ext cx="3482672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ช่วงฝึกงาน </a:t>
            </a:r>
            <a:r>
              <a:rPr lang="th-TH" sz="3200" b="1" dirty="0">
                <a:solidFill>
                  <a:srgbClr val="FF0000"/>
                </a:solidFill>
                <a:highlight>
                  <a:srgbClr val="0000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200" b="1" dirty="0">
                <a:solidFill>
                  <a:srgbClr val="FF0000"/>
                </a:solidFill>
                <a:highlight>
                  <a:srgbClr val="0000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70 </a:t>
            </a:r>
            <a:r>
              <a:rPr lang="th-TH" sz="3200" b="1" dirty="0">
                <a:solidFill>
                  <a:srgbClr val="FF0000"/>
                </a:solidFill>
                <a:highlight>
                  <a:srgbClr val="0000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คะแนน)</a:t>
            </a:r>
            <a:endParaRPr lang="en-US" sz="3200" dirty="0">
              <a:solidFill>
                <a:srgbClr val="FF0000"/>
              </a:solidFill>
              <a:highlight>
                <a:srgbClr val="000000"/>
              </a:highligh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ระหว่าง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13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ม.ค. –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27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เมย. (ระยะเวลา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72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วันทำการ)</a:t>
            </a:r>
            <a:endParaRPr lang="en-US" sz="3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01408" y="4300309"/>
            <a:ext cx="1701580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กลุ่มนักศึกษาเข้าสัมภาษณ์โดย </a:t>
            </a:r>
          </a:p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ทีมคณาจารย์ที่เกี่ยวข้อง </a:t>
            </a:r>
          </a:p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ระหว่าง</a:t>
            </a:r>
          </a:p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–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ธ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 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96702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6698489" cy="1080938"/>
          </a:xfrm>
        </p:spPr>
        <p:txBody>
          <a:bodyPr>
            <a:normAutofit/>
          </a:bodyPr>
          <a:lstStyle/>
          <a:p>
            <a:pPr algn="thaiDist"/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การเตรียมการจัดการสำหรับฝึก ๓ </a:t>
            </a:r>
            <a:endParaRPr lang="en-US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069" y="2336873"/>
            <a:ext cx="11322844" cy="41567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เตรียมจัดทำคู่มือ (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Guideline)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สำหรับนักศึกษาในการใช้เป็นแนวทางในการศึกษาและค้นคว้าเพื่อเตรียมทำโครงการ/ออกแบบและวางแผนการฝึกร่วมกับอาจารย์ผู้นิเทศงานทั้งในและนอกคณะ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จัดอบรมเตรียมความพร้อมสำหรับอาจารย์นิเทศงานในคณะฯ</a:t>
            </a:r>
          </a:p>
          <a:p>
            <a:pPr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จัดประชุมเตรียมความพร้อมร่วมระหว่างอาจารย์ในคณะและอาจารย์นิเทศงานภาคสนาม</a:t>
            </a:r>
          </a:p>
          <a:p>
            <a:pPr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ปฐมนิเทศและอบรมเตรียมความพร้อมนักศึกษา</a:t>
            </a:r>
          </a:p>
          <a:p>
            <a:pPr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ปัจฉิมนิเทศ</a:t>
            </a:r>
          </a:p>
          <a:p>
            <a:pPr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ค่าใช้จ่ายสำหรับหน่วยงานที่รับฝึกภาคปฏิบัติ</a:t>
            </a:r>
          </a:p>
          <a:p>
            <a:pPr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สัปดาห์นำเสนอผลงานการฝึกภาคปฏิบัติ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SW Filed Week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นิทรรศการและถอดบทเรียน	</a:t>
            </a:r>
          </a:p>
          <a:p>
            <a:pPr marL="0" indent="0" algn="thaiDist">
              <a:buNone/>
            </a:pP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</a:pP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87554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แนวทางการค้นหาประเด็นสำคัญในการฝึก ๓</a:t>
            </a:r>
            <a:endParaRPr lang="en-US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026" y="1971922"/>
            <a:ext cx="11895151" cy="461175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นักศึกษาสนใจฝึกงานในประเด็นใด ต้องตอบคำถามว่า </a:t>
            </a:r>
          </a:p>
          <a:p>
            <a:pPr marL="0" indent="0" algn="thaiDist">
              <a:buNone/>
            </a:pP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sz="3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ประเด็นนั้นเกี่ยวข้องกับงานสังคมสงเคราะห์ สวัสดิการสังคม พัฒนาสังคม นโยบายสังคม พัฒนาชุมชน อย่างไร</a:t>
            </a:r>
            <a:r>
              <a:rPr lang="en-US" sz="3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?</a:t>
            </a:r>
          </a:p>
          <a:p>
            <a:pPr marL="0" indent="0" algn="thaiDist">
              <a:buNone/>
            </a:pPr>
            <a:r>
              <a:rPr lang="en-US" sz="3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</a:t>
            </a:r>
            <a:r>
              <a:rPr lang="th-TH" sz="3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ประเด็นนั้นเกี่ยวข้องกับการเป็น </a:t>
            </a:r>
            <a:r>
              <a:rPr lang="en-US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สังคมสงเคราะห์ศาสตร์บัณฑิต</a:t>
            </a:r>
            <a:r>
              <a:rPr lang="en-US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  <a:r>
              <a:rPr lang="th-TH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อย่างไร</a:t>
            </a:r>
          </a:p>
          <a:p>
            <a:pPr marL="0" indent="0" algn="thaiDist">
              <a:buNone/>
            </a:pPr>
            <a:r>
              <a:rPr lang="en-US" sz="3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</a:t>
            </a:r>
            <a:r>
              <a:rPr lang="th-TH" sz="3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</a:t>
            </a:r>
            <a:r>
              <a:rPr lang="en-US" sz="3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3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งานที่สนใจฝึกนั้น สามารถนำ หลักสังคมสงเคราะห์ สวัสดิการสังคม พัฒนาสังคม นโยบายสังคม พัฒนาชุมชน ไปใช้เพื่อสร้าง/ เปลี่ยนแปลงพัฒนางาน/ประเด็น/ขับเคลื่อนให้เกิดการเปลี่ยนแปลงได้ อย่างไร</a:t>
            </a:r>
            <a:r>
              <a:rPr lang="en-US" sz="3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?</a:t>
            </a:r>
          </a:p>
          <a:p>
            <a:pPr marL="0" indent="0" algn="thaiDist">
              <a:buNone/>
            </a:pPr>
            <a:r>
              <a:rPr lang="en-US" sz="3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</a:t>
            </a:r>
            <a:r>
              <a:rPr lang="th-TH" sz="3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กลุ่มนักศึกษาจะฝึกอะไร ต้องการหาคำตอบเกี่ยวกับอะไร เชื่อมโยงกันอย่างไร โดยควรต้องมีฐานข้อมูลและความรู้ในประเด็นที่จะฝึกนั้น</a:t>
            </a:r>
            <a:r>
              <a:rPr lang="th-TH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อย่างน้อย </a:t>
            </a:r>
            <a:r>
              <a:rPr lang="en-SG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50% </a:t>
            </a:r>
            <a:r>
              <a:rPr lang="th-TH" sz="3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ก่อนจะเลือกทำโครงการฝึกฯ</a:t>
            </a:r>
            <a:endParaRPr lang="en-US" sz="3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</a:pP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51475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2AEDB-52C8-4E4E-B5B8-244184339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การกำหนดพื้นที่ฝึกฯ ๓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53036-1277-42E1-A462-5B471FE77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907" y="2047583"/>
            <a:ext cx="11101826" cy="457761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พื้นที่ฝึก ๓ ต้องสัมพันธ์กับประเด็นที่ฝึกฯ โดยมีแนวทางในการกำหนดพื้นที่ได้ ๓ แนวทาง คือ</a:t>
            </a: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14350" indent="-514350">
              <a:buAutoNum type="thaiNumPeriod"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กลุ่มนักศึกษาสนใจในพื้นที่การทำงานที่อาจต่อเนื่องจากการฝึกงานที่ผ่านมาแล้วทั้ง ฝึก ๑ และฝึก ๒ และเสนอมายังฝ่ายฝึกฯ พิจารณา </a:t>
            </a:r>
          </a:p>
          <a:p>
            <a:pPr marL="514350" indent="-514350">
              <a:buAutoNum type="thaiNumPeriod"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กลุ่มนักศึกษามีความสนใจและต้องการฝึกงานในประเด็นเฉพาะเจาะจง เช่น สนใจการให้คำปรึกษาสำหรับผู้ตกเป็นเหยื่อการกระทำความรุนแรง ต้องการฝึกงานในหน่วยงานที่ทำงานเกี่ยวกับการบริการสังคมในโรงพยาบาล หรือ หน่วยงานบำบัดด้านยาเสพติด/ เหล้า, สนใจในประเด็นแรงงานข้ามชาติในชุมชน เป็นต้น </a:t>
            </a:r>
          </a:p>
          <a:p>
            <a:pPr marL="514350" indent="-514350">
              <a:buAutoNum type="thaiNumPeriod"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ฝ่ายฝึกฯ สำรวจจัดหาพื้นที่ฝึกงาน จำแนกตามรายสาขาวิชาโท ซึ่งขณะนี้มีข้อมูลที่ฝ่ายฝึกได้สำรวจจากสาขาต่างๆ 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56109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3B384-6779-428D-9754-102208062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005" y="753228"/>
            <a:ext cx="9834177" cy="1080938"/>
          </a:xfrm>
        </p:spPr>
        <p:txBody>
          <a:bodyPr>
            <a:norm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ผลการสำรวจจากผู้ประสานงานสาขาวิชาโท ในประเด็นที่สามารถนำไปฝึกฯ ๓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E386CCF-86CF-4A29-9E07-33BB62B12B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318393"/>
              </p:ext>
            </p:extLst>
          </p:nvPr>
        </p:nvGraphicFramePr>
        <p:xfrm>
          <a:off x="168294" y="1733432"/>
          <a:ext cx="11875981" cy="4991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701">
                  <a:extLst>
                    <a:ext uri="{9D8B030D-6E8A-4147-A177-3AD203B41FA5}">
                      <a16:colId xmlns:a16="http://schemas.microsoft.com/office/drawing/2014/main" val="3702368800"/>
                    </a:ext>
                  </a:extLst>
                </a:gridCol>
                <a:gridCol w="7932280">
                  <a:extLst>
                    <a:ext uri="{9D8B030D-6E8A-4147-A177-3AD203B41FA5}">
                      <a16:colId xmlns:a16="http://schemas.microsoft.com/office/drawing/2014/main" val="2011267243"/>
                    </a:ext>
                  </a:extLst>
                </a:gridCol>
              </a:tblGrid>
              <a:tr h="5464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สาขา</a:t>
                      </a:r>
                      <a:endParaRPr lang="en-US" sz="3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ประเด็นที่น่าสนใจ</a:t>
                      </a:r>
                      <a:endParaRPr lang="en-US" sz="3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5724953"/>
                  </a:ext>
                </a:extLst>
              </a:tr>
              <a:tr h="2486753">
                <a:tc>
                  <a:txBody>
                    <a:bodyPr/>
                    <a:lstStyle/>
                    <a:p>
                      <a:r>
                        <a:rPr lang="th-TH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การพัฒนาเด็ก เยาวชน และครอบครัว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๑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การค้ามนุษย์ การค้าประเวณีในเด็ก 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๒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 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งานสังคมสงเคราะห์กับการต่อต้านการค้ามนุษย์ 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๓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เด็กและเยาวชน ทั้งเรื่องการตั้งครรภ์ก่อนวัยอันควร 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๔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การกระทำความรุนแรงของเด็กและเยาวชน 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๕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 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งานสังคมสงเคราะห์เด็กและเยาวชนในองค์กรเอกชน 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๖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สังคมสงเคราะห์ในโรงเรียนและสถานศึกษา</a:t>
                      </a:r>
                    </a:p>
                    <a:p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027329"/>
                  </a:ext>
                </a:extLst>
              </a:tr>
              <a:tr h="1791217">
                <a:tc>
                  <a:txBody>
                    <a:bodyPr/>
                    <a:lstStyle/>
                    <a:p>
                      <a:r>
                        <a:rPr lang="th-TH" sz="28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สังคมสงเคราะห์ทางการแพทย์</a:t>
                      </a:r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๑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 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การสร้างนวัตกรรมในงานสังคมสงเคราะห์สุขภาพ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thaiDist"/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๒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สุขภาพชุมชนเพื่อการดูแลและฟื้นฟูสุขภาพ (ให้การดูแลเพื่อมิให้ป่วยซ้ำ หรือ มีอาการทรุดลง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thaiDist"/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๓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 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ทุนทางสังคม เพื่อส่งเสริมคุณภาพชีวิตที่ดี </a:t>
                      </a:r>
                    </a:p>
                    <a:p>
                      <a:pPr algn="thaiDist"/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015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59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ประเด็นการประชุม</a:t>
            </a:r>
            <a:endParaRPr lang="en-US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456" y="2007394"/>
            <a:ext cx="11872913" cy="47434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๑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สาระสำคัญของการเรียนวิชา สค ๔๐๑ การฝึกภาคปฏิบัติ ๓ </a:t>
            </a:r>
          </a:p>
          <a:p>
            <a:pPr algn="thaiDist"/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เป้าหมายการฝึกภาคปฏิบัติ ๓ (ความเชื่อมโยงของฝึก ๑ ฝึก ๒ และฝึก ๓)</a:t>
            </a:r>
          </a:p>
          <a:p>
            <a:pPr algn="thaiDist"/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เนื้อหาของการฝึกภาคปฏิบัติ ๓ และเงื่อนไขของการเรียน (วิชา สค ๔๐๑)และวัตถุประสงค์ของการฝึก ๓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๒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ฐานคิดในการกำหนดรูปแบบการฝึก ๓ </a:t>
            </a:r>
          </a:p>
          <a:p>
            <a:pPr algn="thaiDist"/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หลักคิดสำคัญของการออกแบบการฝึกภาคปฏิบัติ ๓ </a:t>
            </a:r>
          </a:p>
          <a:p>
            <a:pPr algn="thaiDist"/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รูปแบบการฝึก ๓</a:t>
            </a:r>
          </a:p>
          <a:p>
            <a:pPr algn="thaiDist"/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กรอบเนื้อหาในการฝึก ๓ </a:t>
            </a:r>
          </a:p>
          <a:p>
            <a:pPr marL="0" indent="0" algn="thaiDist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๓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ช่วงเวลาและขั้นตอนการฝึก ๓</a:t>
            </a:r>
          </a:p>
          <a:p>
            <a:pPr algn="thaiDist"/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ระยะเวลาการฝึก ๓ </a:t>
            </a:r>
          </a:p>
          <a:p>
            <a:pPr algn="thaiDist"/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ขั้นตอนการฝึก </a:t>
            </a:r>
          </a:p>
          <a:p>
            <a:pPr algn="thaiDist"/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</a:pP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47203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3B384-6779-428D-9754-102208062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005" y="753228"/>
            <a:ext cx="9834177" cy="1080938"/>
          </a:xfrm>
        </p:spPr>
        <p:txBody>
          <a:bodyPr>
            <a:norm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ผลการสำรวจจากผู้ประสานงานสาขาวิชาโท ในประเด็นที่สามารถนำไปฝึกฯ ๓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E386CCF-86CF-4A29-9E07-33BB62B12B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7060796"/>
              </p:ext>
            </p:extLst>
          </p:nvPr>
        </p:nvGraphicFramePr>
        <p:xfrm>
          <a:off x="168294" y="1733432"/>
          <a:ext cx="11875981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7387">
                  <a:extLst>
                    <a:ext uri="{9D8B030D-6E8A-4147-A177-3AD203B41FA5}">
                      <a16:colId xmlns:a16="http://schemas.microsoft.com/office/drawing/2014/main" val="3702368800"/>
                    </a:ext>
                  </a:extLst>
                </a:gridCol>
                <a:gridCol w="8488594">
                  <a:extLst>
                    <a:ext uri="{9D8B030D-6E8A-4147-A177-3AD203B41FA5}">
                      <a16:colId xmlns:a16="http://schemas.microsoft.com/office/drawing/2014/main" val="2011267243"/>
                    </a:ext>
                  </a:extLst>
                </a:gridCol>
              </a:tblGrid>
              <a:tr h="5418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สาขา</a:t>
                      </a:r>
                      <a:endParaRPr lang="en-US" sz="3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ประเด็นที่น่าสนใจ</a:t>
                      </a:r>
                      <a:endParaRPr lang="en-US" sz="3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5724953"/>
                  </a:ext>
                </a:extLst>
              </a:tr>
              <a:tr h="2618736">
                <a:tc>
                  <a:txBody>
                    <a:bodyPr/>
                    <a:lstStyle/>
                    <a:p>
                      <a:r>
                        <a:rPr lang="th-TH" sz="28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สวัสดิการผู้สูงอายุ</a:t>
                      </a:r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๑. การทำตลาดในผลิตภัณฑ์ของผู้สูงอายุ</a:t>
                      </a:r>
                    </a:p>
                    <a:p>
                      <a:pPr algn="thaiDist"/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๒. การรณรงค์เตรียมความพร้อมสู่วัยผู้สูงอายุ</a:t>
                      </a:r>
                    </a:p>
                    <a:p>
                      <a:pPr algn="thaiDist"/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๓. การรณรงค์การจัดสภาพแวดล้อมที่เป็นมิตรกับทุกวัย</a:t>
                      </a:r>
                    </a:p>
                    <a:p>
                      <a:pPr algn="thaiDist"/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๔. การพัฒนาศักยภาพผู้สูงอายุของชมรมผู้สูงอายุ</a:t>
                      </a:r>
                    </a:p>
                    <a:p>
                      <a:pPr algn="thaiDist"/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๕.การใช้ไอทีเพื่อการเรียนรู้ตลอดชีวิตของผู้สูงอายุ</a:t>
                      </a:r>
                    </a:p>
                    <a:p>
                      <a:pPr algn="thaiDist"/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๖. การใช้ไอทีเพื่อป้องกันการตกเป็นเหยื่อของมิจฉาชีพ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027329"/>
                  </a:ext>
                </a:extLst>
              </a:tr>
              <a:tr h="1714345">
                <a:tc>
                  <a:txBody>
                    <a:bodyPr/>
                    <a:lstStyle/>
                    <a:p>
                      <a:r>
                        <a:rPr lang="th-TH" sz="28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กระบวนการยุติธรรม</a:t>
                      </a:r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2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๑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 </a:t>
                      </a:r>
                      <a:r>
                        <a:rPr lang="th-TH" sz="2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งานสังคมสงเคราะห์ในกระบวนการยุติธรรม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thaiDist"/>
                      <a:r>
                        <a:rPr lang="th-TH" sz="2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๒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 </a:t>
                      </a:r>
                      <a:r>
                        <a:rPr lang="th-TH" sz="2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การพัฒนาคุณภาพชีวิตของผู้พ้นโทษ</a:t>
                      </a:r>
                      <a:endParaRPr lang="en-US" sz="28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thaiDist"/>
                      <a:r>
                        <a:rPr lang="th-TH" sz="2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๓</a:t>
                      </a:r>
                      <a:r>
                        <a:rPr lang="en-US" sz="2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2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บทบาทของภาคส่วนต่างๆในสังคมกับการป้องกันการกระทำผิดซ้ำของผู้พ้นโทษ </a:t>
                      </a:r>
                    </a:p>
                    <a:p>
                      <a:pPr algn="thaiDist"/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01573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0927A8A-3CF3-4A85-A024-C2DD9E3C77EE}"/>
              </a:ext>
            </a:extLst>
          </p:cNvPr>
          <p:cNvSpPr txBox="1"/>
          <p:nvPr/>
        </p:nvSpPr>
        <p:spPr>
          <a:xfrm>
            <a:off x="10899872" y="869521"/>
            <a:ext cx="70122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ต่อ</a:t>
            </a:r>
          </a:p>
        </p:txBody>
      </p:sp>
    </p:spTree>
    <p:extLst>
      <p:ext uri="{BB962C8B-B14F-4D97-AF65-F5344CB8AC3E}">
        <p14:creationId xmlns:p14="http://schemas.microsoft.com/office/powerpoint/2010/main" val="20386424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3B384-6779-428D-9754-102208062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005" y="753228"/>
            <a:ext cx="9834177" cy="1080938"/>
          </a:xfrm>
        </p:spPr>
        <p:txBody>
          <a:bodyPr>
            <a:norm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ผลการสำรวจจากผู้ประสานงานสาขาวิชาโท ในประเด็นที่สามารถนำไปฝึกฯ ๓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E386CCF-86CF-4A29-9E07-33BB62B12B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77757"/>
              </p:ext>
            </p:extLst>
          </p:nvPr>
        </p:nvGraphicFramePr>
        <p:xfrm>
          <a:off x="168294" y="1733432"/>
          <a:ext cx="11875981" cy="4959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7387">
                  <a:extLst>
                    <a:ext uri="{9D8B030D-6E8A-4147-A177-3AD203B41FA5}">
                      <a16:colId xmlns:a16="http://schemas.microsoft.com/office/drawing/2014/main" val="3702368800"/>
                    </a:ext>
                  </a:extLst>
                </a:gridCol>
                <a:gridCol w="8488594">
                  <a:extLst>
                    <a:ext uri="{9D8B030D-6E8A-4147-A177-3AD203B41FA5}">
                      <a16:colId xmlns:a16="http://schemas.microsoft.com/office/drawing/2014/main" val="2011267243"/>
                    </a:ext>
                  </a:extLst>
                </a:gridCol>
              </a:tblGrid>
              <a:tr h="8589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สาขา</a:t>
                      </a:r>
                      <a:endParaRPr lang="en-US" sz="3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ประเด็นที่น่าสนใจ</a:t>
                      </a:r>
                      <a:endParaRPr lang="en-US" sz="3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5724953"/>
                  </a:ext>
                </a:extLst>
              </a:tr>
              <a:tr h="4100087">
                <a:tc>
                  <a:txBody>
                    <a:bodyPr/>
                    <a:lstStyle/>
                    <a:p>
                      <a:r>
                        <a:rPr lang="th-TH" sz="28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การบริหารแรงงานและสวัสดิการ</a:t>
                      </a:r>
                      <a:endParaRPr lang="th-TH" sz="28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23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๑</a:t>
                      </a:r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23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แรงงานข้ามชาติ เช่น สิทธิมนุษยชนต่อการปฏิบัติต่อแรงงานข้ามชาติ การค้ามนุษย์ด้านแรงงาน ฯลฯ</a:t>
                      </a:r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thaiDist"/>
                      <a:r>
                        <a:rPr lang="th-TH" sz="23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๒</a:t>
                      </a:r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 </a:t>
                      </a:r>
                      <a:r>
                        <a:rPr lang="th-TH" sz="23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ประเด็นความเป็นธรรม เช่น ความเป็นธรรมในการจ้างงาน การเลือกปฏิบัติในรูปแบบต่างๆ การละเมิดสิทธิในรูปแบบต่างๆของแรงงานไทยและแรงงานไทยที่ไปทำงานต่างประเทศ ฯลฯ</a:t>
                      </a:r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thaiDist"/>
                      <a:r>
                        <a:rPr lang="th-TH" sz="23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๓</a:t>
                      </a:r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23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ประเด็นการบริหารจัดการ เช่น การบริหารความหลากหลายขแงแรงงาน (เพศสภาพ เชื้อชาติ ช่วงวัย สถานภาพเชิงวิชาชีพ) แรงงานคนพิการ (การยอมรับ สิ่งอำนวยความสะดวก การทำงานร่วมกับคนทั่วไป) ฯลฯ </a:t>
                      </a:r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thaiDist"/>
                      <a:r>
                        <a:rPr lang="th-TH" sz="23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๔</a:t>
                      </a:r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23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ประเด็นแรงงานประสบอุบัติเหตุ และพิการจากการทำงาน เช่น การฟื้นฟู การพัฒนาอาชีพ การทำงานหลังการฟื้นฟู การประกอบอาชีพหลังการฟื้นฟู ฯลฯ</a:t>
                      </a:r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thaiDist"/>
                      <a:r>
                        <a:rPr lang="th-TH" sz="23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๕</a:t>
                      </a:r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23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ประเด็นความขัดแย้งแรงงาน  เช่น การส่งเสริมความสัมพันธ์ระหว่างนายจ้าง ลูกจ้าง สหภาพแรงงาน ฯลฯ</a:t>
                      </a:r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thaiDist"/>
                      <a:r>
                        <a:rPr lang="th-TH" sz="23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๖</a:t>
                      </a:r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 </a:t>
                      </a:r>
                      <a:r>
                        <a:rPr lang="th-TH" sz="23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อาสาสมัครแรงงาน </a:t>
                      </a:r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thaiDist"/>
                      <a:r>
                        <a:rPr lang="th-TH" sz="23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๗</a:t>
                      </a:r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23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Social Startup </a:t>
                      </a:r>
                      <a:r>
                        <a:rPr lang="th-TH" sz="23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เช่น กิจการเพื่อสังคม และ </a:t>
                      </a:r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CSR </a:t>
                      </a:r>
                      <a:r>
                        <a:rPr lang="th-TH" sz="23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ด้านแรงงาน</a:t>
                      </a:r>
                      <a:endParaRPr lang="en-US" sz="23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thaiDist"/>
                      <a:r>
                        <a:rPr lang="th-TH" sz="23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๘</a:t>
                      </a:r>
                      <a:r>
                        <a:rPr lang="en-US" sz="23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 </a:t>
                      </a:r>
                      <a:r>
                        <a:rPr lang="th-TH" sz="23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แรงงานนอกระบบ เช่น หลักประกันความมั่นคง ทัศนคติต่อแรงงานนอกระบบ การอยู่ร่วมกันในสังคม ฯลฯ </a:t>
                      </a:r>
                      <a:endParaRPr lang="th-TH" sz="23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02732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D206033-E52D-48D4-B5BB-27C3EC0C4002}"/>
              </a:ext>
            </a:extLst>
          </p:cNvPr>
          <p:cNvSpPr txBox="1"/>
          <p:nvPr/>
        </p:nvSpPr>
        <p:spPr>
          <a:xfrm>
            <a:off x="10894263" y="753228"/>
            <a:ext cx="83773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ต่อ</a:t>
            </a:r>
          </a:p>
        </p:txBody>
      </p:sp>
    </p:spTree>
    <p:extLst>
      <p:ext uri="{BB962C8B-B14F-4D97-AF65-F5344CB8AC3E}">
        <p14:creationId xmlns:p14="http://schemas.microsoft.com/office/powerpoint/2010/main" val="1987028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3B384-6779-428D-9754-102208062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005" y="753228"/>
            <a:ext cx="9834177" cy="1080938"/>
          </a:xfrm>
        </p:spPr>
        <p:txBody>
          <a:bodyPr>
            <a:norm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ผลการสำรวจจากผู้ประสานงานสาขาวิชาโท ในประเด็นที่สามารถนำไปฝึกฯ ๓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E386CCF-86CF-4A29-9E07-33BB62B12B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536169"/>
              </p:ext>
            </p:extLst>
          </p:nvPr>
        </p:nvGraphicFramePr>
        <p:xfrm>
          <a:off x="158009" y="2092460"/>
          <a:ext cx="11875981" cy="4117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4913">
                  <a:extLst>
                    <a:ext uri="{9D8B030D-6E8A-4147-A177-3AD203B41FA5}">
                      <a16:colId xmlns:a16="http://schemas.microsoft.com/office/drawing/2014/main" val="3702368800"/>
                    </a:ext>
                  </a:extLst>
                </a:gridCol>
                <a:gridCol w="8611068">
                  <a:extLst>
                    <a:ext uri="{9D8B030D-6E8A-4147-A177-3AD203B41FA5}">
                      <a16:colId xmlns:a16="http://schemas.microsoft.com/office/drawing/2014/main" val="2011267243"/>
                    </a:ext>
                  </a:extLst>
                </a:gridCol>
              </a:tblGrid>
              <a:tr h="713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สาขา</a:t>
                      </a:r>
                      <a:endParaRPr lang="en-US" sz="32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6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ประเด็นที่น่าสนใจ</a:t>
                      </a:r>
                      <a:endParaRPr lang="en-US" sz="3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5724953"/>
                  </a:ext>
                </a:extLst>
              </a:tr>
              <a:tr h="3404371">
                <a:tc>
                  <a:txBody>
                    <a:bodyPr/>
                    <a:lstStyle/>
                    <a:p>
                      <a:r>
                        <a:rPr lang="th-TH" sz="2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พัฒนาชุมชน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32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๑</a:t>
                      </a:r>
                      <a:r>
                        <a:rPr lang="en-US" sz="32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32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สังคมสงเคราะห์ชุมชนในองค์กรปกครองส่วนท้องถิ่น</a:t>
                      </a:r>
                      <a:endParaRPr lang="en-US" sz="32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thaiDist"/>
                      <a:r>
                        <a:rPr lang="th-TH" sz="32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๒</a:t>
                      </a:r>
                      <a:r>
                        <a:rPr lang="en-US" sz="32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 </a:t>
                      </a:r>
                      <a:r>
                        <a:rPr lang="th-TH" sz="32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การพัฒนาชุมชนสู่การพัฒนายั่งยืน</a:t>
                      </a:r>
                      <a:endParaRPr lang="en-US" sz="32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thaiDist"/>
                      <a:r>
                        <a:rPr lang="th-TH" sz="32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๓</a:t>
                      </a:r>
                      <a:r>
                        <a:rPr lang="en-US" sz="32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32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กระบวนการพัฒนาและจัดการสิ่งแวดล้อมชุมชนสู่ความยั่งยืน</a:t>
                      </a:r>
                      <a:endParaRPr lang="en-US" sz="32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thaiDist"/>
                      <a:r>
                        <a:rPr lang="th-TH" sz="32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๔</a:t>
                      </a:r>
                      <a:r>
                        <a:rPr lang="en-US" sz="32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32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การจัดการความขัดแย้งในชุมชน/การสร้างชุมชนอยู่เย็นเป็นสุข</a:t>
                      </a:r>
                      <a:endParaRPr lang="en-US" sz="32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thaiDist"/>
                      <a:r>
                        <a:rPr lang="th-TH" sz="32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๕</a:t>
                      </a:r>
                      <a:r>
                        <a:rPr lang="en-US" sz="32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 </a:t>
                      </a:r>
                      <a:r>
                        <a:rPr lang="th-TH" sz="32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การพัฒนาคุณภาพสังคม </a:t>
                      </a:r>
                      <a:endParaRPr lang="en-US" sz="32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thaiDist"/>
                      <a:r>
                        <a:rPr lang="th-TH" sz="32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๖</a:t>
                      </a:r>
                      <a:r>
                        <a:rPr lang="en-US" sz="32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 </a:t>
                      </a:r>
                      <a:r>
                        <a:rPr lang="th-TH" sz="32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การพัฒนาชุมชนเมืองสู่ชุมชนสุขภาวะ </a:t>
                      </a:r>
                      <a:endParaRPr lang="th-TH" sz="32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02732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D206033-E52D-48D4-B5BB-27C3EC0C4002}"/>
              </a:ext>
            </a:extLst>
          </p:cNvPr>
          <p:cNvSpPr txBox="1"/>
          <p:nvPr/>
        </p:nvSpPr>
        <p:spPr>
          <a:xfrm>
            <a:off x="10894263" y="753228"/>
            <a:ext cx="83773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ต่อ</a:t>
            </a:r>
          </a:p>
        </p:txBody>
      </p:sp>
    </p:spTree>
    <p:extLst>
      <p:ext uri="{BB962C8B-B14F-4D97-AF65-F5344CB8AC3E}">
        <p14:creationId xmlns:p14="http://schemas.microsoft.com/office/powerpoint/2010/main" val="94450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ประเด็นการสัมภาษณ์เพื่อชี้แจงโครงการและแผนการฝึกฯ</a:t>
            </a:r>
            <a:endParaRPr lang="en-US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94966"/>
            <a:ext cx="12191999" cy="47954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ทำไมถึงสนใจการฝึกงานในหน่วยงาน/โครงการนี้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เพราะเหตุใดจึงสนใจในกลุ่มเป้าหมายในงานสังคมสงเคราะห์กลุ่มนี้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คิดว่าจะเรียนรู้อะไรบ้างจากหน่วยงานนี้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จงอธิบายถึง ประสบการณ์ที่ได้รับจากการฝึกงานที่ผ่านมา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จงอธิบายถึงวิธีการเรียนรู้/แผนการเรียนรู้ของตนเอง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จงนำเสนอความต้องการต่อการนิเทศงาน ต้องการอย่างไร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จงนำเสนอว่า หากไปฝึกงานในพื้นที่ที่เสนอมานั้น จะทำงาน/มีบทบาทอย่างไรในทีมงานนั้น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งอธิบายถึงประสบการณ์ส่วนตัวที่เคยทำงานกับประเด็น/กลุ่มที่เสนอมากับหน่วยงานที่ทำงานกับผู้ใช้บริการที่สนใจ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939602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33797-6A27-43F0-B1DB-EBAEBB842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933" y="224393"/>
            <a:ext cx="10322061" cy="78537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ร่างปฏิทินการฝึก ๓ ภาค ๒ /๒๕๖๒</a:t>
            </a:r>
            <a:b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b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4F34FA8-3824-4381-A8B7-E93682DFC6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68594"/>
              </p:ext>
            </p:extLst>
          </p:nvPr>
        </p:nvGraphicFramePr>
        <p:xfrm>
          <a:off x="263661" y="1077083"/>
          <a:ext cx="11522562" cy="56204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418049">
                  <a:extLst>
                    <a:ext uri="{9D8B030D-6E8A-4147-A177-3AD203B41FA5}">
                      <a16:colId xmlns:a16="http://schemas.microsoft.com/office/drawing/2014/main" val="4039274223"/>
                    </a:ext>
                  </a:extLst>
                </a:gridCol>
                <a:gridCol w="3104513">
                  <a:extLst>
                    <a:ext uri="{9D8B030D-6E8A-4147-A177-3AD203B41FA5}">
                      <a16:colId xmlns:a16="http://schemas.microsoft.com/office/drawing/2014/main" val="197913196"/>
                    </a:ext>
                  </a:extLst>
                </a:gridCol>
              </a:tblGrid>
              <a:tr h="519884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กิจกรรม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วัน/เดือน/ปี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801039"/>
                  </a:ext>
                </a:extLst>
              </a:tr>
              <a:tr h="519884">
                <a:tc>
                  <a:txBody>
                    <a:bodyPr/>
                    <a:lstStyle/>
                    <a:p>
                      <a:pPr algn="thaiDist"/>
                      <a:r>
                        <a:rPr lang="th-TH" sz="24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๑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ประชุมนักศึกษาเพื่อชี้แจงแนวทางการฝึกฯ 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๓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มิถุนายน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133570"/>
                  </a:ext>
                </a:extLst>
              </a:tr>
              <a:tr h="519884">
                <a:tc>
                  <a:txBody>
                    <a:bodyPr/>
                    <a:lstStyle/>
                    <a:p>
                      <a:pPr algn="thaiDist"/>
                      <a:r>
                        <a:rPr lang="th-TH" sz="24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๒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ยกร่างคู่มือการฝึกภาคปฏิบัติ ๓ ปฏิทินการฝึกฯ แบบประเมินผล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กรกฎาคม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สิงหาคม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313968"/>
                  </a:ext>
                </a:extLst>
              </a:tr>
              <a:tr h="519884">
                <a:tc>
                  <a:txBody>
                    <a:bodyPr/>
                    <a:lstStyle/>
                    <a:p>
                      <a:pPr algn="thaiDist"/>
                      <a:r>
                        <a:rPr lang="th-TH" sz="24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๓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</a:t>
                      </a:r>
                      <a:r>
                        <a:rPr lang="th-TH" sz="24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ประชุมนักศึกษาเพื่อชี้แจงกระบวนการพัฒนาโครงการและแผนการฝึก 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๙ กันยายน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147937"/>
                  </a:ext>
                </a:extLst>
              </a:tr>
              <a:tr h="912022">
                <a:tc>
                  <a:txBody>
                    <a:bodyPr/>
                    <a:lstStyle/>
                    <a:p>
                      <a:pPr algn="thaiDist"/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๔</a:t>
                      </a:r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นักศึกษารวมกลุ่ม ๓ -๘ คน เพื่อคุยประเด็นและสถานที่ฝึกงานที่สนใจฝึก (ทั้งพื้นที่ที่หาเอง/ฝ่ายฝึกสำรวจจากสาขาต่างๆ/พื้นที่ต่อเนื่องจากฝึก ๑ และฝึก๒)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สิงหาคม </a:t>
                      </a:r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</a:t>
                      </a:r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กันยายน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25606"/>
                  </a:ext>
                </a:extLst>
              </a:tr>
              <a:tr h="912022">
                <a:tc>
                  <a:txBody>
                    <a:bodyPr/>
                    <a:lstStyle/>
                    <a:p>
                      <a:pPr algn="thaiDist"/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๕</a:t>
                      </a:r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กลุ่ม</a:t>
                      </a:r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นักศึกษาติดต่อประสานงานกับพื้นที่/สถานที่ฝึกงานเบื้องต้น รวมทั้งการค้นคว้าข้อมูลเกี่ยวกับประเด็นการฝึกงาน และพบผู้ที่จะทาบทามเป็นอาจารย์ภาคสนาม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สิงหาคม - กันยายน</a:t>
                      </a:r>
                    </a:p>
                    <a:p>
                      <a:pPr algn="ctr"/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18012"/>
                  </a:ext>
                </a:extLst>
              </a:tr>
              <a:tr h="528175">
                <a:tc>
                  <a:txBody>
                    <a:bodyPr/>
                    <a:lstStyle/>
                    <a:p>
                      <a:pPr algn="thaiDist"/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๖</a:t>
                      </a:r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ประชุมคณาจารย์ ทำความเข้าใจในรูปแบบ แนวทาง กระบวนการ และขั้นตอนการฝึก 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กลางเดือนกันยายน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1271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thaiDist"/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๗</a:t>
                      </a:r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กลุ่มนักศึกษาแจ้งฝ่ายฝึกให้ทราบถึงประเด็นที่สนใจ/พื้นที่/หน่วยงานที่จะลงฝึกงาน เพื่อฝ่ายฝึกจะได้พิจารณา และแต่งตั้งอาจารย์ที่ปรึกษา จัดทำเอกสารให้นักศึกษานำไปประสานงานเบื้องต้นกับพื้นที่/หน่วยงานที่สนใจ (ฝ่ายฝึกจะจัดทำ </a:t>
                      </a:r>
                      <a:r>
                        <a:rPr lang="en-SG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Checklist </a:t>
                      </a:r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เพื่อให้นักศึกษานำไปตรวจสอบเบื้องต้น)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กันยายน </a:t>
                      </a: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– </a:t>
                      </a:r>
                      <a:r>
                        <a:rPr kumimoji="0" lang="th-TH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ตุลาคม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090142"/>
                  </a:ext>
                </a:extLst>
              </a:tr>
            </a:tbl>
          </a:graphicData>
        </a:graphic>
      </p:graphicFrame>
      <p:pic>
        <p:nvPicPr>
          <p:cNvPr id="4" name="Graphic 3" descr="Send">
            <a:extLst>
              <a:ext uri="{FF2B5EF4-FFF2-40B4-BE49-F238E27FC236}">
                <a16:creationId xmlns:a16="http://schemas.microsoft.com/office/drawing/2014/main" id="{69AA929D-2321-4D97-A533-408B7D56E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53175" y="1699307"/>
            <a:ext cx="610536" cy="3987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6DBB08D-2632-4F72-94F5-52C8F8DA5B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1419" y="2153778"/>
            <a:ext cx="609653" cy="39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5055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69C47D0-BE9D-46D6-BAA8-A84EDB0629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120484"/>
              </p:ext>
            </p:extLst>
          </p:nvPr>
        </p:nvGraphicFramePr>
        <p:xfrm>
          <a:off x="188864" y="220392"/>
          <a:ext cx="11724516" cy="652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6005">
                  <a:extLst>
                    <a:ext uri="{9D8B030D-6E8A-4147-A177-3AD203B41FA5}">
                      <a16:colId xmlns:a16="http://schemas.microsoft.com/office/drawing/2014/main" val="3394983890"/>
                    </a:ext>
                  </a:extLst>
                </a:gridCol>
                <a:gridCol w="4148511">
                  <a:extLst>
                    <a:ext uri="{9D8B030D-6E8A-4147-A177-3AD203B41FA5}">
                      <a16:colId xmlns:a16="http://schemas.microsoft.com/office/drawing/2014/main" val="13436772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กิจกรรม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วัน/เดือน/ปี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59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thaiDist"/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๘</a:t>
                      </a:r>
                      <a:r>
                        <a:rPr lang="en-US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แต่งตั้งอาจารย์ที่ปรึกษาในคณะและอาจารย์ภาคสนาม เพื่อให้คำปรึกษาในการพัฒนาประเด็น/โครงการและแผนการฝึกงาน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กันยายน – ตุลาคม </a:t>
                      </a:r>
                    </a:p>
                    <a:p>
                      <a:pPr algn="ctr"/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617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thaiDist"/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๙</a:t>
                      </a:r>
                      <a:r>
                        <a:rPr lang="en-US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</a:t>
                      </a:r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</a:t>
                      </a:r>
                      <a:r>
                        <a:rPr lang="th-TH" sz="2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นักศึกษาได้รับการยืนยันจากหน่วยงาน/พื้นที่ฝึกงาน อาจารย์ที่ปรึกษา</a:t>
                      </a:r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ตุลาคม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238000"/>
                  </a:ext>
                </a:extLst>
              </a:tr>
              <a:tr h="286361">
                <a:tc>
                  <a:txBody>
                    <a:bodyPr/>
                    <a:lstStyle/>
                    <a:p>
                      <a:pPr algn="thaiDist"/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๑๐</a:t>
                      </a:r>
                      <a:r>
                        <a:rPr lang="en-US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กลุ่มนักศึกษาพัฒนาโครงการและแผนการฝึกงาน ร่วมกับอาจารย์ที่ปรึกษาในคณะและภายนอกคณะ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กันยายน – ตุลาคม </a:t>
                      </a:r>
                    </a:p>
                    <a:p>
                      <a:pPr algn="ctr"/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709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thaiDist"/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๑๑</a:t>
                      </a:r>
                      <a:r>
                        <a:rPr lang="en-US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2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กลุ่มนักศึกษาส่งเค้าโครงและแผนการฝึกฯ ๓ ให้ฝ่ายฝึกฯ </a:t>
                      </a:r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ตุลาคม </a:t>
                      </a:r>
                      <a:r>
                        <a:rPr lang="en-US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–</a:t>
                      </a:r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พฤศจิกายน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527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thaiDist"/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๑๒</a:t>
                      </a:r>
                      <a:r>
                        <a:rPr lang="en-US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แต่งตั้งทีมกรรมการสอบสัมภาษณ์ (</a:t>
                      </a:r>
                      <a:r>
                        <a:rPr lang="en-US" sz="2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Interview)</a:t>
                      </a:r>
                      <a:r>
                        <a:rPr lang="th-TH" sz="2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เพื่อพิจารณาเค้าโครงและแผนการฝึกฯ ๓ ของนักศึกษา</a:t>
                      </a:r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ตุลาคม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043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thaiDist"/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๑๓</a:t>
                      </a:r>
                      <a:r>
                        <a:rPr lang="en-US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</a:t>
                      </a:r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กลุ่ม</a:t>
                      </a:r>
                      <a:r>
                        <a:rPr lang="th-TH" sz="2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นักศึกษาเข้าสอบสัมภาษณ์เค้าโครงและแผนการฝึกฯ</a:t>
                      </a:r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พฤศจิกายน </a:t>
                      </a:r>
                      <a:r>
                        <a:rPr lang="en-US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–</a:t>
                      </a:r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ธันวาคม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780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๑๔</a:t>
                      </a:r>
                      <a:r>
                        <a:rPr lang="en-US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kumimoji="0" lang="th-TH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ประกาศรายชื่อกลุ่มนักศึกษาและพื้นที่ฝึกฯ ๓ </a:t>
                      </a:r>
                      <a:endParaRPr kumimoji="0" lang="th-T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ธันวาคม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4701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๑๕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28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ปฐมนิเทศเตรียมความพร้อมการฝึกภาคปฏิบัติ ๓ </a:t>
                      </a:r>
                      <a:endParaRPr kumimoji="0" lang="th-TH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ต้นเดือนมกราคม ๒๕๖๓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851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๑๖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kumimoji="0" lang="th-TH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กลุ่มนักศึกษาไปรายงานตัวต่อหน่วยฝึก และเริ่มการฝึกภาคปฏิบัติ ๓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๑๓ มกราคม </a:t>
                      </a:r>
                      <a:r>
                        <a:rPr lang="en-US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– </a:t>
                      </a:r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๒๗ เมษายน ๒๕๖๓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369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602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FE47E7-E35F-4CD1-B77B-0FCF02C2B2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482312"/>
              </p:ext>
            </p:extLst>
          </p:nvPr>
        </p:nvGraphicFramePr>
        <p:xfrm>
          <a:off x="224393" y="506492"/>
          <a:ext cx="11674024" cy="4311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8613">
                  <a:extLst>
                    <a:ext uri="{9D8B030D-6E8A-4147-A177-3AD203B41FA5}">
                      <a16:colId xmlns:a16="http://schemas.microsoft.com/office/drawing/2014/main" val="1456285361"/>
                    </a:ext>
                  </a:extLst>
                </a:gridCol>
                <a:gridCol w="4465411">
                  <a:extLst>
                    <a:ext uri="{9D8B030D-6E8A-4147-A177-3AD203B41FA5}">
                      <a16:colId xmlns:a16="http://schemas.microsoft.com/office/drawing/2014/main" val="1522830969"/>
                    </a:ext>
                  </a:extLst>
                </a:gridCol>
              </a:tblGrid>
              <a:tr h="665162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กิจกรรม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วัน/เดือน/ปี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2807201"/>
                  </a:ext>
                </a:extLst>
              </a:tr>
              <a:tr h="665162"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๑๗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kumimoji="0" lang="th-TH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ประชุมเพื่อพิจารณาความก้าวหน้าของการฝึกฯครั้งที่ ๑ (เดือนละ ๑ ครั้ง) ระหว่างนักศึกษา อาจารย์นิเทศงานทั้งภาคสนามและในคณะ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มกราคม </a:t>
                      </a:r>
                      <a:r>
                        <a:rPr lang="en-US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–</a:t>
                      </a:r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เมษายน ๒๕๖๓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29468"/>
                  </a:ext>
                </a:extLst>
              </a:tr>
              <a:tr h="665162">
                <a:tc>
                  <a:txBody>
                    <a:bodyPr/>
                    <a:lstStyle/>
                    <a:p>
                      <a:pPr algn="thaiDist"/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๑๘</a:t>
                      </a:r>
                      <a:r>
                        <a:rPr lang="en-US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ประชุมนำเสนอผลการฝึกฯ และรับการประเมินผลการฝึกภาคปฏิบัติ ๓ ในหน่วยงาน (อาจารย์นิเทศงานทั้งในคณะและภาคสนาม และนักศึกษา ร่วมกันประเมินผล)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กลางเดือนเมษายน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660508"/>
                  </a:ext>
                </a:extLst>
              </a:tr>
              <a:tr h="665162"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๑๙</a:t>
                      </a:r>
                      <a:r>
                        <a:rPr lang="en-US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ปัจฉิมนิเทศ เพื่อถอดบทเรียนการฝึกภาคปฏิบัติ ๓ ที่คณะฯ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ปลายเดือนเมษายน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302458"/>
                  </a:ext>
                </a:extLst>
              </a:tr>
              <a:tr h="665162"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๒๐</a:t>
                      </a:r>
                      <a:r>
                        <a:rPr lang="en-US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ส่งรายงานฉบับสมบูรณ์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ต้นเดือนพฤษภาคม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62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0112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FB584-4510-4816-944D-5FA4B84EF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688" y="186637"/>
            <a:ext cx="9613861" cy="10809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h-TH" sz="4000" b="1" dirty="0">
                <a:highlight>
                  <a:srgbClr val="0000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แนวทางการเขียนโครงการฝึกปฏิบัติ ๓ และแผนการฝึกฯ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5CFD8-FBA4-4186-AF80-2913818D6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416" y="1267575"/>
            <a:ext cx="11909639" cy="54473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thaiDist">
              <a:buNone/>
            </a:pP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๑</a:t>
            </a:r>
            <a:r>
              <a:rPr lang="en-SG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ชื่อโครงการฝึก </a:t>
            </a:r>
            <a:r>
              <a:rPr lang="en-SG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……………………..</a:t>
            </a:r>
          </a:p>
          <a:p>
            <a:pPr marL="0" indent="0" algn="thaiDist">
              <a:buNone/>
            </a:pP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๒</a:t>
            </a:r>
            <a:r>
              <a:rPr lang="en-SG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รายชื่อนักศึกษาในกลุ่ม (๓</a:t>
            </a:r>
            <a:r>
              <a:rPr lang="en-SG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๘ คน) </a:t>
            </a:r>
            <a:r>
              <a:rPr lang="en-SG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………………….</a:t>
            </a:r>
          </a:p>
          <a:p>
            <a:pPr marL="0" indent="0" algn="thaiDist">
              <a:buNone/>
            </a:pP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๓</a:t>
            </a:r>
            <a:r>
              <a:rPr lang="en-SG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หลักการและเหตุผลที่สนใจในประเด็นการฝึกฯ</a:t>
            </a:r>
            <a:r>
              <a:rPr lang="en-SG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……(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ควรมีข้อมูลเบื้องต้นที่ผ่านการค้นคว้ามาพอสมควร)</a:t>
            </a:r>
            <a:endParaRPr lang="en-SG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</a:pP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๔</a:t>
            </a:r>
            <a:r>
              <a:rPr lang="en-SG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วัตถุประสงค์ในการฝึกฯ (ควรเป็นวัตถุประสงค์เชิงปฏิบัติ ที่เป็นรูปธรรม)</a:t>
            </a:r>
          </a:p>
          <a:p>
            <a:pPr marL="0" indent="0" algn="thaiDist">
              <a:buNone/>
            </a:pP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๕</a:t>
            </a:r>
            <a:r>
              <a:rPr lang="en-SG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ขอบเขตในการฝึก (เนื้อหาการฝึกที่ละเอียด ชัดเจน</a:t>
            </a:r>
            <a:r>
              <a:rPr lang="en-SG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พื้นที่การฝึก (ที่คาดหมายไว้)</a:t>
            </a:r>
            <a:r>
              <a:rPr lang="en-SG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 ขั้นตอนการฝึก ในแต่ละช่วง </a:t>
            </a:r>
          </a:p>
          <a:p>
            <a:pPr marL="0" indent="0" algn="thaiDist">
              <a:buNone/>
            </a:pP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๖</a:t>
            </a:r>
            <a:r>
              <a:rPr lang="en-SG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ความรู้ </a:t>
            </a:r>
            <a:r>
              <a:rPr lang="en-SG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ด้านแนวคิด ทฤษฎี หลักๆ ที่จะใช้ในการฝึกงาน </a:t>
            </a:r>
          </a:p>
          <a:p>
            <a:pPr marL="0" indent="0" algn="thaiDist">
              <a:buNone/>
            </a:pP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๗</a:t>
            </a:r>
            <a:r>
              <a:rPr lang="en-SG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ทักษะที่จะนำไปใช้ในการฝึก ๓ (รวมทั้งเครื่องมือในงานสังคมสงเคราะห์ต่างๆ อย่างน้อย ๒ ประการ)</a:t>
            </a:r>
          </a:p>
          <a:p>
            <a:pPr marL="0" indent="0" algn="thaiDist">
              <a:buNone/>
            </a:pP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๘</a:t>
            </a:r>
            <a:r>
              <a:rPr lang="en-SG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ผลที่คาดว่าจะได้รับ (กลุ่มนักศึกษาต้องตอบให้ได้ว่า การไปฝึก ๓ มาแล้วจะพัฒนา/เปลี่ยนแปลง/ปรับปรุง อะไรได้บ้างในระบบ/การทำงานขององค์กรที่ไปฝึกนั้น)</a:t>
            </a:r>
          </a:p>
          <a:p>
            <a:pPr marL="0" indent="0" algn="thaiDist">
              <a:buNone/>
            </a:pP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๙</a:t>
            </a:r>
            <a:r>
              <a:rPr lang="en-SG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แผนการฝึก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ที่แสดงให้เห็นว่า ในระยะเวลา ๗๒ วัน (๕๗๐ ชั่วโมง)</a:t>
            </a:r>
            <a:r>
              <a:rPr lang="en-SG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จะทำอะไร เมื่อไหร่ ตั้งแต่ขั้นเตรียมการ ดำเนินการฝึกในพื้นที่ และสิ้นสุดการฝึก โดยแผนการฝึกจะสะท้นเนื้อหาการทำงาน /การใช้เวลา และความรับผิดชอบของแต่ละคนในกลุ่ม</a:t>
            </a:r>
          </a:p>
          <a:p>
            <a:pPr marL="0" indent="0">
              <a:buNone/>
            </a:pPr>
            <a:endParaRPr lang="en-SG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SG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572968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3609" y="604961"/>
            <a:ext cx="10368501" cy="137491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spcBef>
                <a:spcPts val="580"/>
              </a:spcBef>
              <a:buNone/>
              <a:defRPr/>
            </a:pPr>
            <a:r>
              <a:rPr lang="th-TH" sz="7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ซักถามและแนะนำ </a:t>
            </a:r>
            <a:endParaRPr lang="th-TH" sz="7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1788" y="2377978"/>
            <a:ext cx="3424486" cy="3156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782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469" y="753228"/>
            <a:ext cx="10065544" cy="1080938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1000"/>
              </a:spcBef>
            </a:pPr>
            <a:br>
              <a:rPr lang="th-TH" sz="3300" b="1" dirty="0"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</a:br>
            <a:r>
              <a:rPr lang="th-TH" sz="4900" b="1" dirty="0"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๑</a:t>
            </a:r>
            <a:r>
              <a:rPr lang="en-US" sz="4900" b="1" dirty="0"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 </a:t>
            </a:r>
            <a:r>
              <a:rPr lang="th-TH" sz="4900" b="1" dirty="0"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สาระสำคัญของการเรียนวิชา สค ๔๐๑ การฝึกภาคปฏิบัติ ๓ </a:t>
            </a:r>
            <a:br>
              <a:rPr lang="th-TH" sz="4900" b="1" dirty="0"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</a:br>
            <a:endParaRPr lang="en-US" sz="4900" dirty="0"/>
          </a:p>
        </p:txBody>
      </p:sp>
    </p:spTree>
    <p:extLst>
      <p:ext uri="{BB962C8B-B14F-4D97-AF65-F5344CB8AC3E}">
        <p14:creationId xmlns:p14="http://schemas.microsoft.com/office/powerpoint/2010/main" val="1098553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เป้าหมายของการฝึก ๓ </a:t>
            </a:r>
            <a:endParaRPr lang="en-US" sz="5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907" y="2336873"/>
            <a:ext cx="11558588" cy="410679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thaiDist">
              <a:buNone/>
            </a:pPr>
            <a:r>
              <a:rPr lang="th-TH" sz="4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ปรัชญา และความสำคัญของหลักสูตรสังคมสงเคราะห์ศาสตร์บัณฑิต</a:t>
            </a:r>
          </a:p>
          <a:p>
            <a:pPr algn="thaiDist"/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การสังคมสงเคราะห์ศาสตร์ เป็นการศึกษาเพื่อ</a:t>
            </a:r>
            <a:r>
              <a:rPr lang="th-TH" sz="40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การสร้างหลักประกันความมั่นคงของมนุษย์ ความเป็นธรรมทางสังคมและการพัฒนาสังคม </a:t>
            </a:r>
            <a:r>
              <a:rPr lang="th-TH" sz="40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การยอมรับความหลากหลายในมิติต่างๆ การสร้างสังคมที่ไม่กีดกันและเลือกปฏิบัติ เคารพคุณค่าและศักดิ์ศรีความเป็นมนุษย์  สิทธิมนุษยชน และสิทธิการเข้าถึงบริการของทุกภาคส่วน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การรับใช้สังคม  และการสร้างสำนึกในการรับผิดชอบต่อหน้าที่</a:t>
            </a:r>
            <a:endParaRPr lang="en-US" sz="4000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01684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เป้าหมายของการฝึก ๓ (ต่อ)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1463" y="2225323"/>
            <a:ext cx="11665744" cy="45243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28600" indent="-228600" algn="thaiDist">
              <a:spcAft>
                <a:spcPts val="0"/>
              </a:spcAft>
            </a:pPr>
            <a:r>
              <a:rPr lang="th-TH" sz="3600" b="1" u="sng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วัตถุประสงค์ของหลักสูตร </a:t>
            </a:r>
            <a:endParaRPr lang="th-TH" sz="3600" u="sng" dirty="0"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marL="514350" indent="-514350" algn="thaiDist">
              <a:spcAft>
                <a:spcPts val="0"/>
              </a:spcAft>
              <a:buAutoNum type="thaiNumParenR"/>
            </a:pPr>
            <a:r>
              <a:rPr lang="th-TH" sz="2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มีความรู้ด้านสังคมสงเคราะห์ และสวัสดิการสังคม มีความรู้และความสามารถในการประยุกต์ใช้วิธีวิทยา</a:t>
            </a:r>
            <a:br>
              <a:rPr lang="th-TH" sz="2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</a:br>
            <a:r>
              <a:rPr lang="th-TH" sz="2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ในการปฏิบัติงานสังคมสงเคราะห์ และมีทักษะวิชาชีพ สามารถประยุกต์และพัฒนาเครื่องมือการ</a:t>
            </a:r>
            <a:r>
              <a:rPr lang="th-TH" sz="2800" b="1" u="sng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ทำงานในองค์กร </a:t>
            </a:r>
            <a:br>
              <a:rPr lang="th-TH" sz="2800" b="1" u="sng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</a:br>
            <a:r>
              <a:rPr lang="th-TH" sz="2800" b="1" u="sng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ชุมชน กลุ่มเป้าหมายต่างๆ และครอบครัวได้</a:t>
            </a:r>
          </a:p>
          <a:p>
            <a:pPr marL="514350" indent="-514350" algn="thaiDist">
              <a:spcAft>
                <a:spcPts val="0"/>
              </a:spcAft>
              <a:buAutoNum type="thaiNumParenR"/>
            </a:pPr>
            <a:r>
              <a:rPr lang="th-TH" sz="2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สามารถบูรณาการองค์ความรู้ ทัศนคติ และทักษะทางวิชาชีพสังคมสงเคราะห์ที่เชื่อมโยงการปฏิบัติงาน</a:t>
            </a:r>
            <a:br>
              <a:rPr lang="th-TH" sz="2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</a:br>
            <a:r>
              <a:rPr lang="th-TH" sz="2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ในหน่วยงานต่างๆ มีความสามารถพัฒนากลวิธีการทำงานใหม่ๆ และประยุกต์เครื่องมือการทำงานทางวิชาชีพในการทำงานกับคน องค์กร ท้องถิ่น ชุมชน สังคม  ทั้งในระดับชาติ ภูมิภาค สากล รวมทั้งสามารถ</a:t>
            </a:r>
            <a:r>
              <a:rPr lang="th-TH" sz="2800" b="1" u="sng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ทำงานแบบสหวิชาชีพได้</a:t>
            </a:r>
            <a:r>
              <a:rPr lang="th-TH" sz="2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อย่างเหมาะสม</a:t>
            </a:r>
          </a:p>
          <a:p>
            <a:pPr marL="514350" indent="-514350" algn="thaiDist">
              <a:spcAft>
                <a:spcPts val="0"/>
              </a:spcAft>
              <a:buAutoNum type="thaiNumParenR"/>
            </a:pPr>
            <a:r>
              <a:rPr lang="th-TH" sz="2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มีคุณธรรม จริยธรรมทางวิชาชีพ  มีจิตสาธารณะและสามารถเป็น</a:t>
            </a:r>
            <a:r>
              <a:rPr lang="th-TH" sz="2800" b="1" u="sng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ผู้นำการขับเคลื่อนการเปลี่ยนแปลงทางสังคม </a:t>
            </a:r>
            <a:r>
              <a:rPr lang="th-TH" sz="28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เพื่อสร้างความเป็นธรรมในสังคม</a:t>
            </a:r>
          </a:p>
        </p:txBody>
      </p:sp>
    </p:spTree>
    <p:extLst>
      <p:ext uri="{BB962C8B-B14F-4D97-AF65-F5344CB8AC3E}">
        <p14:creationId xmlns:p14="http://schemas.microsoft.com/office/powerpoint/2010/main" val="2570396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เป้าหมายของการฝึก ๓ (ต่อ)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95785"/>
            <a:ext cx="11851480" cy="456485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ความเชื่อมโยงของการฝึกภาคปฏิบัติ ทั้ง ๓ ฝึก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กำหนดขึ้นเพื่อให้นักศึกษานำความรู้ ไปประยุกต์ใช้ในการปฏิบัติจริง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12204137"/>
              </p:ext>
            </p:extLst>
          </p:nvPr>
        </p:nvGraphicFramePr>
        <p:xfrm>
          <a:off x="400050" y="2943225"/>
          <a:ext cx="3771900" cy="348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6106" y="2771783"/>
            <a:ext cx="8551068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th-TH" sz="2400" b="1" u="sng" dirty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ฝึก๑</a:t>
            </a:r>
            <a:r>
              <a:rPr lang="th-TH" sz="2400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ฝึกในองค์กร หน่วยงานด้านสังคมสงเคราะห์ สวัสดิการสังคม นักศึกษาต้องเรียนรู้ 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Meth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๑ และ 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Meth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 สามารถทำ 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case work, Group work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และมีนักสังคมสงเคราะห์วิชาชีพ เป็นอาจารย์นิเทศงาน </a:t>
            </a:r>
            <a:endParaRPr lang="en-US" sz="24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36030" y="4163294"/>
            <a:ext cx="9151144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2400" b="1" u="sng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ฝึก ๒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ฝึกในชุมชน หน่วยงานที่รับฝึกมีพื้นที่การทำงานกับชุมชน เน้นการสังคมสงเคราะห์ชุมชน พัฒนาชุมชน นักศึกษาเรียนรู้ 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Meth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๓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เน้น 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Community work </a:t>
            </a:r>
            <a:r>
              <a:rPr lang="th-TH" sz="2400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เป็นการทำงานที่เน้นชุมชนเป็นฐานและหลักมีส่วนร่วม</a:t>
            </a:r>
            <a:endParaRPr lang="en-US" sz="2400" u="sng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4650" y="5201631"/>
            <a:ext cx="893683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400" b="1" u="sng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ฝึก ๓</a:t>
            </a:r>
            <a:r>
              <a:rPr lang="th-TH" sz="2400" b="1" dirty="0">
                <a:solidFill>
                  <a:schemeClr val="accent6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ฝึกในพื้นที่/ประเด็นที่นักศึกษาสนใจเน้นการทำงานสังคมสงเคราะห์แบบผสมผสาน นักศึกษาเรียนวิชา 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Meth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๔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Meth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๕ เน้นการบริหารจัดการโครงการ การออกแบบการทำงานอย่างมีมาตรฐานและเป็นมืออาชีพ</a:t>
            </a:r>
            <a:endParaRPr lang="en-US" sz="2400" b="1" u="sng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99048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เนื้อหาของการฝึกภาคปฏิบัติ ๓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2043113"/>
            <a:ext cx="11737182" cy="237887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lvl="0" indent="0" algn="thaiDist">
              <a:buNone/>
            </a:pPr>
            <a:r>
              <a:rPr lang="th-TH" sz="4400" b="1" u="sng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วัตถุประสงค์ของการฝึก ๓ ฯ </a:t>
            </a:r>
          </a:p>
          <a:p>
            <a:pPr marL="0" lvl="0" indent="0" algn="thaiDist">
              <a:buNone/>
            </a:pPr>
            <a:r>
              <a:rPr lang="th-TH" sz="4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44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สามารถประยุกต์ใช้แนวคิดทฤษฎี หลักการ วิธีการสังคมสงเคราะห์อย่างผสมผสานผ่านโครงการทางสังคมเพื่อฝึกปฏิบัติงานสังคมสงเคราะห์อย่างลึกซึ้ง</a:t>
            </a:r>
            <a:r>
              <a:rPr lang="th-TH" sz="4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(ฝึกภาคสนาม ๕๗๐ ชั่วโมงตลอดภาคการศึกษา)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599" y="4707731"/>
            <a:ext cx="11737182" cy="19374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lvl="0" indent="-228600" algn="thaiDi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th-TH" sz="4400" b="1" u="sng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เงื่อนไขการฝึก ๓ ฯ</a:t>
            </a:r>
            <a:r>
              <a:rPr lang="th-TH" sz="4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44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ต้องสอบได้ วิชา สค</a:t>
            </a:r>
            <a:r>
              <a:rPr lang="en-US" sz="44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44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๓๐๑ การฝึกภาคปฏิบัติ ๒, สค.313 หลักและวิธีการสังคมสงเคราะห์ ๔ และ สค.๓๑๔ หลักและวิธีการสังคมสงเคราะห์ ๕</a:t>
            </a:r>
          </a:p>
        </p:txBody>
      </p:sp>
    </p:spTree>
    <p:extLst>
      <p:ext uri="{BB962C8B-B14F-4D97-AF65-F5344CB8AC3E}">
        <p14:creationId xmlns:p14="http://schemas.microsoft.com/office/powerpoint/2010/main" val="1024996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1" y="753228"/>
            <a:ext cx="10265568" cy="1080938"/>
          </a:xfrm>
        </p:spPr>
        <p:txBody>
          <a:bodyPr>
            <a:normAutofit fontScale="90000"/>
          </a:bodyPr>
          <a:lstStyle/>
          <a:p>
            <a:pPr algn="ctr"/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แผนที่แสดงการกระจายความรับผิดชอบมาตรฐานผลการเรียนรู้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วิชา สค ๔๐๑  (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Curriculum Mapping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b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558" y="1993106"/>
            <a:ext cx="11599786" cy="4464844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th-TH" b="1" dirty="0">
                <a:solidFill>
                  <a:schemeClr val="bg1"/>
                </a:solidFill>
              </a:rPr>
              <a:t>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ความรับผิดชอบหลัก        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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ความรับผิดชอบรอง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434307"/>
              </p:ext>
            </p:extLst>
          </p:nvPr>
        </p:nvGraphicFramePr>
        <p:xfrm>
          <a:off x="365762" y="2600074"/>
          <a:ext cx="11648658" cy="28092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53715">
                  <a:extLst>
                    <a:ext uri="{9D8B030D-6E8A-4147-A177-3AD203B41FA5}">
                      <a16:colId xmlns:a16="http://schemas.microsoft.com/office/drawing/2014/main" val="1792175955"/>
                    </a:ext>
                  </a:extLst>
                </a:gridCol>
                <a:gridCol w="365262">
                  <a:extLst>
                    <a:ext uri="{9D8B030D-6E8A-4147-A177-3AD203B41FA5}">
                      <a16:colId xmlns:a16="http://schemas.microsoft.com/office/drawing/2014/main" val="3936833133"/>
                    </a:ext>
                  </a:extLst>
                </a:gridCol>
                <a:gridCol w="371075">
                  <a:extLst>
                    <a:ext uri="{9D8B030D-6E8A-4147-A177-3AD203B41FA5}">
                      <a16:colId xmlns:a16="http://schemas.microsoft.com/office/drawing/2014/main" val="1380786863"/>
                    </a:ext>
                  </a:extLst>
                </a:gridCol>
                <a:gridCol w="373012">
                  <a:extLst>
                    <a:ext uri="{9D8B030D-6E8A-4147-A177-3AD203B41FA5}">
                      <a16:colId xmlns:a16="http://schemas.microsoft.com/office/drawing/2014/main" val="8228044"/>
                    </a:ext>
                  </a:extLst>
                </a:gridCol>
                <a:gridCol w="374950">
                  <a:extLst>
                    <a:ext uri="{9D8B030D-6E8A-4147-A177-3AD203B41FA5}">
                      <a16:colId xmlns:a16="http://schemas.microsoft.com/office/drawing/2014/main" val="32207611"/>
                    </a:ext>
                  </a:extLst>
                </a:gridCol>
                <a:gridCol w="256648">
                  <a:extLst>
                    <a:ext uri="{9D8B030D-6E8A-4147-A177-3AD203B41FA5}">
                      <a16:colId xmlns:a16="http://schemas.microsoft.com/office/drawing/2014/main" val="1611393304"/>
                    </a:ext>
                  </a:extLst>
                </a:gridCol>
                <a:gridCol w="494223">
                  <a:extLst>
                    <a:ext uri="{9D8B030D-6E8A-4147-A177-3AD203B41FA5}">
                      <a16:colId xmlns:a16="http://schemas.microsoft.com/office/drawing/2014/main" val="740532967"/>
                    </a:ext>
                  </a:extLst>
                </a:gridCol>
                <a:gridCol w="375920">
                  <a:extLst>
                    <a:ext uri="{9D8B030D-6E8A-4147-A177-3AD203B41FA5}">
                      <a16:colId xmlns:a16="http://schemas.microsoft.com/office/drawing/2014/main" val="402604909"/>
                    </a:ext>
                  </a:extLst>
                </a:gridCol>
                <a:gridCol w="373981">
                  <a:extLst>
                    <a:ext uri="{9D8B030D-6E8A-4147-A177-3AD203B41FA5}">
                      <a16:colId xmlns:a16="http://schemas.microsoft.com/office/drawing/2014/main" val="2588528096"/>
                    </a:ext>
                  </a:extLst>
                </a:gridCol>
                <a:gridCol w="372045">
                  <a:extLst>
                    <a:ext uri="{9D8B030D-6E8A-4147-A177-3AD203B41FA5}">
                      <a16:colId xmlns:a16="http://schemas.microsoft.com/office/drawing/2014/main" val="2044003761"/>
                    </a:ext>
                  </a:extLst>
                </a:gridCol>
                <a:gridCol w="374950">
                  <a:extLst>
                    <a:ext uri="{9D8B030D-6E8A-4147-A177-3AD203B41FA5}">
                      <a16:colId xmlns:a16="http://schemas.microsoft.com/office/drawing/2014/main" val="1980980010"/>
                    </a:ext>
                  </a:extLst>
                </a:gridCol>
                <a:gridCol w="374950">
                  <a:extLst>
                    <a:ext uri="{9D8B030D-6E8A-4147-A177-3AD203B41FA5}">
                      <a16:colId xmlns:a16="http://schemas.microsoft.com/office/drawing/2014/main" val="6370492"/>
                    </a:ext>
                  </a:extLst>
                </a:gridCol>
                <a:gridCol w="375920">
                  <a:extLst>
                    <a:ext uri="{9D8B030D-6E8A-4147-A177-3AD203B41FA5}">
                      <a16:colId xmlns:a16="http://schemas.microsoft.com/office/drawing/2014/main" val="1303633912"/>
                    </a:ext>
                  </a:extLst>
                </a:gridCol>
                <a:gridCol w="375920">
                  <a:extLst>
                    <a:ext uri="{9D8B030D-6E8A-4147-A177-3AD203B41FA5}">
                      <a16:colId xmlns:a16="http://schemas.microsoft.com/office/drawing/2014/main" val="3940207793"/>
                    </a:ext>
                  </a:extLst>
                </a:gridCol>
                <a:gridCol w="375920">
                  <a:extLst>
                    <a:ext uri="{9D8B030D-6E8A-4147-A177-3AD203B41FA5}">
                      <a16:colId xmlns:a16="http://schemas.microsoft.com/office/drawing/2014/main" val="2549254665"/>
                    </a:ext>
                  </a:extLst>
                </a:gridCol>
                <a:gridCol w="375920">
                  <a:extLst>
                    <a:ext uri="{9D8B030D-6E8A-4147-A177-3AD203B41FA5}">
                      <a16:colId xmlns:a16="http://schemas.microsoft.com/office/drawing/2014/main" val="1694479878"/>
                    </a:ext>
                  </a:extLst>
                </a:gridCol>
                <a:gridCol w="378827">
                  <a:extLst>
                    <a:ext uri="{9D8B030D-6E8A-4147-A177-3AD203B41FA5}">
                      <a16:colId xmlns:a16="http://schemas.microsoft.com/office/drawing/2014/main" val="2048631663"/>
                    </a:ext>
                  </a:extLst>
                </a:gridCol>
                <a:gridCol w="378827">
                  <a:extLst>
                    <a:ext uri="{9D8B030D-6E8A-4147-A177-3AD203B41FA5}">
                      <a16:colId xmlns:a16="http://schemas.microsoft.com/office/drawing/2014/main" val="2841803522"/>
                    </a:ext>
                  </a:extLst>
                </a:gridCol>
                <a:gridCol w="373981">
                  <a:extLst>
                    <a:ext uri="{9D8B030D-6E8A-4147-A177-3AD203B41FA5}">
                      <a16:colId xmlns:a16="http://schemas.microsoft.com/office/drawing/2014/main" val="2246596028"/>
                    </a:ext>
                  </a:extLst>
                </a:gridCol>
                <a:gridCol w="385610">
                  <a:extLst>
                    <a:ext uri="{9D8B030D-6E8A-4147-A177-3AD203B41FA5}">
                      <a16:colId xmlns:a16="http://schemas.microsoft.com/office/drawing/2014/main" val="3110208075"/>
                    </a:ext>
                  </a:extLst>
                </a:gridCol>
                <a:gridCol w="385610">
                  <a:extLst>
                    <a:ext uri="{9D8B030D-6E8A-4147-A177-3AD203B41FA5}">
                      <a16:colId xmlns:a16="http://schemas.microsoft.com/office/drawing/2014/main" val="1379027053"/>
                    </a:ext>
                  </a:extLst>
                </a:gridCol>
                <a:gridCol w="374950">
                  <a:extLst>
                    <a:ext uri="{9D8B030D-6E8A-4147-A177-3AD203B41FA5}">
                      <a16:colId xmlns:a16="http://schemas.microsoft.com/office/drawing/2014/main" val="4034765704"/>
                    </a:ext>
                  </a:extLst>
                </a:gridCol>
                <a:gridCol w="374950">
                  <a:extLst>
                    <a:ext uri="{9D8B030D-6E8A-4147-A177-3AD203B41FA5}">
                      <a16:colId xmlns:a16="http://schemas.microsoft.com/office/drawing/2014/main" val="3321642617"/>
                    </a:ext>
                  </a:extLst>
                </a:gridCol>
                <a:gridCol w="373012">
                  <a:extLst>
                    <a:ext uri="{9D8B030D-6E8A-4147-A177-3AD203B41FA5}">
                      <a16:colId xmlns:a16="http://schemas.microsoft.com/office/drawing/2014/main" val="2449437603"/>
                    </a:ext>
                  </a:extLst>
                </a:gridCol>
                <a:gridCol w="358480">
                  <a:extLst>
                    <a:ext uri="{9D8B030D-6E8A-4147-A177-3AD203B41FA5}">
                      <a16:colId xmlns:a16="http://schemas.microsoft.com/office/drawing/2014/main" val="3923371875"/>
                    </a:ext>
                  </a:extLst>
                </a:gridCol>
              </a:tblGrid>
              <a:tr h="190831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รายวิชา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คุณธรรม จริยธรรม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ความรู้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ทักษะทางปัญญา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ทักษะ ความ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สัมพันธ์ฯ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ทักษะการวิเคราะห์ฯ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 </a:t>
                      </a:r>
                      <a:b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ทักษะการปฏิบัติทางวิชาชีพ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091489"/>
                  </a:ext>
                </a:extLst>
              </a:tr>
              <a:tr h="450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2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2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2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2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2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2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2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2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2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2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2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2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2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2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2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2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280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2800" b="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414119"/>
                  </a:ext>
                </a:extLst>
              </a:tr>
              <a:tr h="450475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สค.401  การฝึกภาคปฏิบัติ 3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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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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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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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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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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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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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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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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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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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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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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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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  <a:sym typeface="Wingdings" panose="05000000000000000000" pitchFamily="2" charset="2"/>
                        </a:rPr>
                        <a:t>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91313400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670050" y="3389313"/>
            <a:ext cx="1155303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14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48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</a:t>
            </a:r>
            <a:r>
              <a:rPr lang="en-US" sz="48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48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ฐานคิดในการกำหนดรูปแบบการฝึก 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02188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832</TotalTime>
  <Words>2735</Words>
  <Application>Microsoft Office PowerPoint</Application>
  <PresentationFormat>Widescreen</PresentationFormat>
  <Paragraphs>284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TH SarabunPSK</vt:lpstr>
      <vt:lpstr>Trebuchet MS</vt:lpstr>
      <vt:lpstr>Wingdings</vt:lpstr>
      <vt:lpstr>Berlin</vt:lpstr>
      <vt:lpstr>แนวทางกระบวนการฝึกภาคปฏิบัติ ๓  </vt:lpstr>
      <vt:lpstr>ประเด็นการประชุม</vt:lpstr>
      <vt:lpstr> ๑. สาระสำคัญของการเรียนวิชา สค ๔๐๑ การฝึกภาคปฏิบัติ ๓  </vt:lpstr>
      <vt:lpstr>เป้าหมายของการฝึก ๓ </vt:lpstr>
      <vt:lpstr>เป้าหมายของการฝึก ๓ (ต่อ) </vt:lpstr>
      <vt:lpstr>เป้าหมายของการฝึก ๓ (ต่อ)</vt:lpstr>
      <vt:lpstr>เนื้อหาของการฝึกภาคปฏิบัติ ๓</vt:lpstr>
      <vt:lpstr> แผนที่แสดงการกระจายความรับผิดชอบมาตรฐานผลการเรียนรู้ วิชา สค ๔๐๑  (Curriculum Mapping) </vt:lpstr>
      <vt:lpstr>๒. ฐานคิดในการกำหนดรูปแบบการฝึก ๓</vt:lpstr>
      <vt:lpstr>   หลักคิดสำคัญในการฝึก ๓ มาจาก ๓ หลักคิด คือ   </vt:lpstr>
      <vt:lpstr>รูปแบบการฝึก ๓ </vt:lpstr>
      <vt:lpstr> กรอบพื้นที่การฝึก ๓  </vt:lpstr>
      <vt:lpstr> ๓. ช่วงเวลาและขั้นตอนการฝึก ๓ </vt:lpstr>
      <vt:lpstr> ระยะเวลาการฝึก ๓  </vt:lpstr>
      <vt:lpstr> ขั้นตอนการฝึก ๓ </vt:lpstr>
      <vt:lpstr>การเตรียมการจัดการสำหรับฝึก ๓ </vt:lpstr>
      <vt:lpstr>แนวทางการค้นหาประเด็นสำคัญในการฝึก ๓</vt:lpstr>
      <vt:lpstr>การกำหนดพื้นที่ฝึกฯ ๓</vt:lpstr>
      <vt:lpstr>ผลการสำรวจจากผู้ประสานงานสาขาวิชาโท ในประเด็นที่สามารถนำไปฝึกฯ ๓</vt:lpstr>
      <vt:lpstr>ผลการสำรวจจากผู้ประสานงานสาขาวิชาโท ในประเด็นที่สามารถนำไปฝึกฯ ๓</vt:lpstr>
      <vt:lpstr>ผลการสำรวจจากผู้ประสานงานสาขาวิชาโท ในประเด็นที่สามารถนำไปฝึกฯ ๓</vt:lpstr>
      <vt:lpstr>ผลการสำรวจจากผู้ประสานงานสาขาวิชาโท ในประเด็นที่สามารถนำไปฝึกฯ ๓</vt:lpstr>
      <vt:lpstr>ประเด็นการสัมภาษณ์เพื่อชี้แจงโครงการและแผนการฝึกฯ</vt:lpstr>
      <vt:lpstr>  ร่างปฏิทินการฝึก ๓ ภาค ๒ /๒๕๖๒  </vt:lpstr>
      <vt:lpstr>PowerPoint Presentation</vt:lpstr>
      <vt:lpstr>PowerPoint Presentation</vt:lpstr>
      <vt:lpstr>แนวทางการเขียนโครงการฝึกปฏิบัติ ๓ และแผนการฝึกฯ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การประชุมเพื่อวางแนวทางการฝึกภาคปฏิบัติ ๓</dc:title>
  <dc:creator>Kamontip Chamkajang</dc:creator>
  <cp:lastModifiedBy>kamontip chamkajang</cp:lastModifiedBy>
  <cp:revision>51</cp:revision>
  <cp:lastPrinted>2019-04-22T01:33:08Z</cp:lastPrinted>
  <dcterms:created xsi:type="dcterms:W3CDTF">2019-04-21T15:53:16Z</dcterms:created>
  <dcterms:modified xsi:type="dcterms:W3CDTF">2019-09-23T06:27:14Z</dcterms:modified>
</cp:coreProperties>
</file>